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presentation.xml" ContentType="application/vnd.openxmlformats-officedocument.presentationml.presentation.main+xml"/>
  <Override PartName="/ppt/slides/slide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7.xml" ContentType="application/vnd.openxmlformats-officedocument.presentationml.notesSlide+xml"/>
  <Override PartName="/ppt/slideLayouts/slideLayout10.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diagrams/quickStyle1.xml" ContentType="application/vnd.openxmlformats-officedocument.drawingml.diagramStyle+xml"/>
  <Override PartName="/ppt/diagrams/layout1.xml" ContentType="application/vnd.openxmlformats-officedocument.drawingml.diagramLayout+xml"/>
  <Override PartName="/ppt/theme/theme2.xml" ContentType="application/vnd.openxmlformats-officedocument.theme+xml"/>
  <Override PartName="/ppt/diagrams/colors1.xml" ContentType="application/vnd.openxmlformats-officedocument.drawingml.diagramColors+xml"/>
  <Override PartName="/ppt/diagrams/drawing1.xml" ContentType="application/vnd.ms-office.drawingml.diagramDrawing+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04" r:id="rId1"/>
  </p:sldMasterIdLst>
  <p:notesMasterIdLst>
    <p:notesMasterId r:id="rId12"/>
  </p:notesMasterIdLst>
  <p:sldIdLst>
    <p:sldId id="256" r:id="rId2"/>
    <p:sldId id="257" r:id="rId3"/>
    <p:sldId id="259" r:id="rId4"/>
    <p:sldId id="258" r:id="rId5"/>
    <p:sldId id="260" r:id="rId6"/>
    <p:sldId id="262" r:id="rId7"/>
    <p:sldId id="261"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bw"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5" autoAdjust="0"/>
    <p:restoredTop sz="85976" autoAdjust="0"/>
  </p:normalViewPr>
  <p:slideViewPr>
    <p:cSldViewPr snapToGrid="0" snapToObjects="1">
      <p:cViewPr varScale="1">
        <p:scale>
          <a:sx n="104" d="100"/>
          <a:sy n="104" d="100"/>
        </p:scale>
        <p:origin x="-17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32D196-240D-B349-A113-E02951318AC5}" type="doc">
      <dgm:prSet loTypeId="urn:microsoft.com/office/officeart/2005/8/layout/vProcess5" loCatId="" qsTypeId="urn:microsoft.com/office/officeart/2005/8/quickstyle/3D1" qsCatId="3D" csTypeId="urn:microsoft.com/office/officeart/2005/8/colors/accent1_2" csCatId="accent1" phldr="1"/>
      <dgm:spPr/>
      <dgm:t>
        <a:bodyPr/>
        <a:lstStyle/>
        <a:p>
          <a:endParaRPr lang="en-US"/>
        </a:p>
      </dgm:t>
    </dgm:pt>
    <dgm:pt modelId="{4244C471-3E10-F043-923E-B5923A3393C6}">
      <dgm:prSet phldrT="[Text]"/>
      <dgm:spPr/>
      <dgm:t>
        <a:bodyPr/>
        <a:lstStyle/>
        <a:p>
          <a:r>
            <a:rPr lang="en-US" dirty="0" smtClean="0"/>
            <a:t>Federal &amp; State Law</a:t>
          </a:r>
          <a:endParaRPr lang="en-US" dirty="0"/>
        </a:p>
      </dgm:t>
    </dgm:pt>
    <dgm:pt modelId="{BB42FDC4-D689-D547-847C-97FE45C640E0}" type="parTrans" cxnId="{D14811EE-48DC-CC41-9FD1-DB10A8C5E4BF}">
      <dgm:prSet/>
      <dgm:spPr/>
      <dgm:t>
        <a:bodyPr/>
        <a:lstStyle/>
        <a:p>
          <a:endParaRPr lang="en-US"/>
        </a:p>
      </dgm:t>
    </dgm:pt>
    <dgm:pt modelId="{F2D4EF44-243C-8D4F-A19D-B5C7F6B3763C}" type="sibTrans" cxnId="{D14811EE-48DC-CC41-9FD1-DB10A8C5E4BF}">
      <dgm:prSet/>
      <dgm:spPr/>
      <dgm:t>
        <a:bodyPr/>
        <a:lstStyle/>
        <a:p>
          <a:endParaRPr lang="en-US"/>
        </a:p>
      </dgm:t>
    </dgm:pt>
    <dgm:pt modelId="{2FEDC8F5-8132-294F-A79A-94FA89A2A72E}">
      <dgm:prSet phldrT="[Text]"/>
      <dgm:spPr/>
      <dgm:t>
        <a:bodyPr/>
        <a:lstStyle/>
        <a:p>
          <a:r>
            <a:rPr lang="en-US" dirty="0" smtClean="0"/>
            <a:t>UH System Board of Regents Bylaws</a:t>
          </a:r>
          <a:endParaRPr lang="en-US" dirty="0"/>
        </a:p>
      </dgm:t>
    </dgm:pt>
    <dgm:pt modelId="{B3480AC3-2EFB-8746-911A-5AF7604FCF11}" type="parTrans" cxnId="{EF7B727B-DCC4-B44E-A2A7-9747DE61777B}">
      <dgm:prSet/>
      <dgm:spPr/>
      <dgm:t>
        <a:bodyPr/>
        <a:lstStyle/>
        <a:p>
          <a:endParaRPr lang="en-US"/>
        </a:p>
      </dgm:t>
    </dgm:pt>
    <dgm:pt modelId="{B71E081B-9EE8-1842-8DF6-DD74FF0144A4}" type="sibTrans" cxnId="{EF7B727B-DCC4-B44E-A2A7-9747DE61777B}">
      <dgm:prSet/>
      <dgm:spPr/>
      <dgm:t>
        <a:bodyPr/>
        <a:lstStyle/>
        <a:p>
          <a:endParaRPr lang="en-US"/>
        </a:p>
      </dgm:t>
    </dgm:pt>
    <dgm:pt modelId="{85E9C6DA-254C-B447-A01D-E2F4132C31EC}">
      <dgm:prSet phldrT="[Text]"/>
      <dgm:spPr/>
      <dgm:t>
        <a:bodyPr/>
        <a:lstStyle/>
        <a:p>
          <a:r>
            <a:rPr lang="en-US" dirty="0" smtClean="0"/>
            <a:t>UH System Board of Regents Policies</a:t>
          </a:r>
          <a:endParaRPr lang="en-US" dirty="0"/>
        </a:p>
      </dgm:t>
    </dgm:pt>
    <dgm:pt modelId="{EBCC7ACB-71A1-0A42-A9B1-47867D598E6A}" type="parTrans" cxnId="{3F2B81C4-AEDA-9C4D-87FC-4CFE236B8A74}">
      <dgm:prSet/>
      <dgm:spPr/>
      <dgm:t>
        <a:bodyPr/>
        <a:lstStyle/>
        <a:p>
          <a:endParaRPr lang="en-US"/>
        </a:p>
      </dgm:t>
    </dgm:pt>
    <dgm:pt modelId="{87E506D1-1C68-9D4B-B15E-259ECB9A079A}" type="sibTrans" cxnId="{3F2B81C4-AEDA-9C4D-87FC-4CFE236B8A74}">
      <dgm:prSet/>
      <dgm:spPr/>
      <dgm:t>
        <a:bodyPr/>
        <a:lstStyle/>
        <a:p>
          <a:endParaRPr lang="en-US"/>
        </a:p>
      </dgm:t>
    </dgm:pt>
    <dgm:pt modelId="{4C2DD89C-9151-364F-9871-688AF3CC2532}">
      <dgm:prSet phldrT="[Text]"/>
      <dgm:spPr/>
      <dgm:t>
        <a:bodyPr/>
        <a:lstStyle/>
        <a:p>
          <a:r>
            <a:rPr lang="en-US" dirty="0" smtClean="0"/>
            <a:t>UH System Administrative Memoranda</a:t>
          </a:r>
          <a:endParaRPr lang="en-US" dirty="0"/>
        </a:p>
      </dgm:t>
    </dgm:pt>
    <dgm:pt modelId="{1491ACD2-1EF4-5F4A-8B5C-6CE77557A07E}" type="parTrans" cxnId="{C21BE408-876A-1346-B6CE-FD4525C3B85B}">
      <dgm:prSet/>
      <dgm:spPr/>
      <dgm:t>
        <a:bodyPr/>
        <a:lstStyle/>
        <a:p>
          <a:endParaRPr lang="en-US"/>
        </a:p>
      </dgm:t>
    </dgm:pt>
    <dgm:pt modelId="{EB708AFC-DDC8-4E40-9690-20C8F46BBF43}" type="sibTrans" cxnId="{C21BE408-876A-1346-B6CE-FD4525C3B85B}">
      <dgm:prSet/>
      <dgm:spPr/>
      <dgm:t>
        <a:bodyPr/>
        <a:lstStyle/>
        <a:p>
          <a:endParaRPr lang="en-US"/>
        </a:p>
      </dgm:t>
    </dgm:pt>
    <dgm:pt modelId="{D83A8914-C7E9-E842-8A12-98D903CA0CEA}">
      <dgm:prSet phldrT="[Text]"/>
      <dgm:spPr/>
      <dgm:t>
        <a:bodyPr/>
        <a:lstStyle/>
        <a:p>
          <a:r>
            <a:rPr lang="en-US" dirty="0" smtClean="0"/>
            <a:t>Component University Policies (UH, UHCL, UHV, UHD)</a:t>
          </a:r>
          <a:endParaRPr lang="en-US" dirty="0"/>
        </a:p>
      </dgm:t>
    </dgm:pt>
    <dgm:pt modelId="{FB6663C0-0BD4-5948-95AF-27F7C50C57D8}" type="parTrans" cxnId="{DC7E35FC-4C82-9B43-84C9-E93E0C60D468}">
      <dgm:prSet/>
      <dgm:spPr/>
      <dgm:t>
        <a:bodyPr/>
        <a:lstStyle/>
        <a:p>
          <a:endParaRPr lang="en-US"/>
        </a:p>
      </dgm:t>
    </dgm:pt>
    <dgm:pt modelId="{8A623862-F442-CA42-A2CA-D662448DF33F}" type="sibTrans" cxnId="{DC7E35FC-4C82-9B43-84C9-E93E0C60D468}">
      <dgm:prSet/>
      <dgm:spPr/>
      <dgm:t>
        <a:bodyPr/>
        <a:lstStyle/>
        <a:p>
          <a:endParaRPr lang="en-US"/>
        </a:p>
      </dgm:t>
    </dgm:pt>
    <dgm:pt modelId="{BCE53CBE-41C4-2D4B-97AB-3149ABA0D4AA}" type="pres">
      <dgm:prSet presAssocID="{D132D196-240D-B349-A113-E02951318AC5}" presName="outerComposite" presStyleCnt="0">
        <dgm:presLayoutVars>
          <dgm:chMax val="5"/>
          <dgm:dir/>
          <dgm:resizeHandles val="exact"/>
        </dgm:presLayoutVars>
      </dgm:prSet>
      <dgm:spPr/>
      <dgm:t>
        <a:bodyPr/>
        <a:lstStyle/>
        <a:p>
          <a:endParaRPr lang="en-US"/>
        </a:p>
      </dgm:t>
    </dgm:pt>
    <dgm:pt modelId="{611A8E2B-9DAD-2848-B658-58F5416D6742}" type="pres">
      <dgm:prSet presAssocID="{D132D196-240D-B349-A113-E02951318AC5}" presName="dummyMaxCanvas" presStyleCnt="0">
        <dgm:presLayoutVars/>
      </dgm:prSet>
      <dgm:spPr/>
    </dgm:pt>
    <dgm:pt modelId="{5C7DB6CA-CC16-B64E-8E40-FCB0E202245D}" type="pres">
      <dgm:prSet presAssocID="{D132D196-240D-B349-A113-E02951318AC5}" presName="FiveNodes_1" presStyleLbl="node1" presStyleIdx="0" presStyleCnt="5">
        <dgm:presLayoutVars>
          <dgm:bulletEnabled val="1"/>
        </dgm:presLayoutVars>
      </dgm:prSet>
      <dgm:spPr/>
      <dgm:t>
        <a:bodyPr/>
        <a:lstStyle/>
        <a:p>
          <a:endParaRPr lang="en-US"/>
        </a:p>
      </dgm:t>
    </dgm:pt>
    <dgm:pt modelId="{9070418F-53D6-0C47-ABBD-FDFB521841E0}" type="pres">
      <dgm:prSet presAssocID="{D132D196-240D-B349-A113-E02951318AC5}" presName="FiveNodes_2" presStyleLbl="node1" presStyleIdx="1" presStyleCnt="5">
        <dgm:presLayoutVars>
          <dgm:bulletEnabled val="1"/>
        </dgm:presLayoutVars>
      </dgm:prSet>
      <dgm:spPr/>
      <dgm:t>
        <a:bodyPr/>
        <a:lstStyle/>
        <a:p>
          <a:endParaRPr lang="en-US"/>
        </a:p>
      </dgm:t>
    </dgm:pt>
    <dgm:pt modelId="{FFA1E80F-87BC-5643-AB43-AEE462A6CA7E}" type="pres">
      <dgm:prSet presAssocID="{D132D196-240D-B349-A113-E02951318AC5}" presName="FiveNodes_3" presStyleLbl="node1" presStyleIdx="2" presStyleCnt="5">
        <dgm:presLayoutVars>
          <dgm:bulletEnabled val="1"/>
        </dgm:presLayoutVars>
      </dgm:prSet>
      <dgm:spPr/>
      <dgm:t>
        <a:bodyPr/>
        <a:lstStyle/>
        <a:p>
          <a:endParaRPr lang="en-US"/>
        </a:p>
      </dgm:t>
    </dgm:pt>
    <dgm:pt modelId="{01C2DFFF-7D92-FE4D-BBC6-9E32008C2DD3}" type="pres">
      <dgm:prSet presAssocID="{D132D196-240D-B349-A113-E02951318AC5}" presName="FiveNodes_4" presStyleLbl="node1" presStyleIdx="3" presStyleCnt="5">
        <dgm:presLayoutVars>
          <dgm:bulletEnabled val="1"/>
        </dgm:presLayoutVars>
      </dgm:prSet>
      <dgm:spPr/>
      <dgm:t>
        <a:bodyPr/>
        <a:lstStyle/>
        <a:p>
          <a:endParaRPr lang="en-US"/>
        </a:p>
      </dgm:t>
    </dgm:pt>
    <dgm:pt modelId="{2EE94EAB-3F2D-B14C-A95D-A0D660732F36}" type="pres">
      <dgm:prSet presAssocID="{D132D196-240D-B349-A113-E02951318AC5}" presName="FiveNodes_5" presStyleLbl="node1" presStyleIdx="4" presStyleCnt="5">
        <dgm:presLayoutVars>
          <dgm:bulletEnabled val="1"/>
        </dgm:presLayoutVars>
      </dgm:prSet>
      <dgm:spPr/>
      <dgm:t>
        <a:bodyPr/>
        <a:lstStyle/>
        <a:p>
          <a:endParaRPr lang="en-US"/>
        </a:p>
      </dgm:t>
    </dgm:pt>
    <dgm:pt modelId="{32F374DD-EDEC-7248-ABCD-996F163E1FBE}" type="pres">
      <dgm:prSet presAssocID="{D132D196-240D-B349-A113-E02951318AC5}" presName="FiveConn_1-2" presStyleLbl="fgAccFollowNode1" presStyleIdx="0" presStyleCnt="4">
        <dgm:presLayoutVars>
          <dgm:bulletEnabled val="1"/>
        </dgm:presLayoutVars>
      </dgm:prSet>
      <dgm:spPr/>
      <dgm:t>
        <a:bodyPr/>
        <a:lstStyle/>
        <a:p>
          <a:endParaRPr lang="en-US"/>
        </a:p>
      </dgm:t>
    </dgm:pt>
    <dgm:pt modelId="{43F42340-8A5C-324B-ACC3-45860ACF31D7}" type="pres">
      <dgm:prSet presAssocID="{D132D196-240D-B349-A113-E02951318AC5}" presName="FiveConn_2-3" presStyleLbl="fgAccFollowNode1" presStyleIdx="1" presStyleCnt="4">
        <dgm:presLayoutVars>
          <dgm:bulletEnabled val="1"/>
        </dgm:presLayoutVars>
      </dgm:prSet>
      <dgm:spPr/>
      <dgm:t>
        <a:bodyPr/>
        <a:lstStyle/>
        <a:p>
          <a:endParaRPr lang="en-US"/>
        </a:p>
      </dgm:t>
    </dgm:pt>
    <dgm:pt modelId="{03150926-9B7B-2642-A5FD-88B9D9755CA2}" type="pres">
      <dgm:prSet presAssocID="{D132D196-240D-B349-A113-E02951318AC5}" presName="FiveConn_3-4" presStyleLbl="fgAccFollowNode1" presStyleIdx="2" presStyleCnt="4">
        <dgm:presLayoutVars>
          <dgm:bulletEnabled val="1"/>
        </dgm:presLayoutVars>
      </dgm:prSet>
      <dgm:spPr/>
      <dgm:t>
        <a:bodyPr/>
        <a:lstStyle/>
        <a:p>
          <a:endParaRPr lang="en-US"/>
        </a:p>
      </dgm:t>
    </dgm:pt>
    <dgm:pt modelId="{23739098-936D-9449-8E09-7BEDB2971DA0}" type="pres">
      <dgm:prSet presAssocID="{D132D196-240D-B349-A113-E02951318AC5}" presName="FiveConn_4-5" presStyleLbl="fgAccFollowNode1" presStyleIdx="3" presStyleCnt="4">
        <dgm:presLayoutVars>
          <dgm:bulletEnabled val="1"/>
        </dgm:presLayoutVars>
      </dgm:prSet>
      <dgm:spPr/>
      <dgm:t>
        <a:bodyPr/>
        <a:lstStyle/>
        <a:p>
          <a:endParaRPr lang="en-US"/>
        </a:p>
      </dgm:t>
    </dgm:pt>
    <dgm:pt modelId="{B0397B12-64EF-D54E-BCE4-98BF01006738}" type="pres">
      <dgm:prSet presAssocID="{D132D196-240D-B349-A113-E02951318AC5}" presName="FiveNodes_1_text" presStyleLbl="node1" presStyleIdx="4" presStyleCnt="5">
        <dgm:presLayoutVars>
          <dgm:bulletEnabled val="1"/>
        </dgm:presLayoutVars>
      </dgm:prSet>
      <dgm:spPr/>
      <dgm:t>
        <a:bodyPr/>
        <a:lstStyle/>
        <a:p>
          <a:endParaRPr lang="en-US"/>
        </a:p>
      </dgm:t>
    </dgm:pt>
    <dgm:pt modelId="{F38A08AB-D749-C24E-B32B-BEE1DE56E78F}" type="pres">
      <dgm:prSet presAssocID="{D132D196-240D-B349-A113-E02951318AC5}" presName="FiveNodes_2_text" presStyleLbl="node1" presStyleIdx="4" presStyleCnt="5">
        <dgm:presLayoutVars>
          <dgm:bulletEnabled val="1"/>
        </dgm:presLayoutVars>
      </dgm:prSet>
      <dgm:spPr/>
      <dgm:t>
        <a:bodyPr/>
        <a:lstStyle/>
        <a:p>
          <a:endParaRPr lang="en-US"/>
        </a:p>
      </dgm:t>
    </dgm:pt>
    <dgm:pt modelId="{BBE67A6A-2599-E740-B6ED-1DDD04EC80B9}" type="pres">
      <dgm:prSet presAssocID="{D132D196-240D-B349-A113-E02951318AC5}" presName="FiveNodes_3_text" presStyleLbl="node1" presStyleIdx="4" presStyleCnt="5">
        <dgm:presLayoutVars>
          <dgm:bulletEnabled val="1"/>
        </dgm:presLayoutVars>
      </dgm:prSet>
      <dgm:spPr/>
      <dgm:t>
        <a:bodyPr/>
        <a:lstStyle/>
        <a:p>
          <a:endParaRPr lang="en-US"/>
        </a:p>
      </dgm:t>
    </dgm:pt>
    <dgm:pt modelId="{2DD6917E-31B6-D747-838E-F379FD7FBFB0}" type="pres">
      <dgm:prSet presAssocID="{D132D196-240D-B349-A113-E02951318AC5}" presName="FiveNodes_4_text" presStyleLbl="node1" presStyleIdx="4" presStyleCnt="5">
        <dgm:presLayoutVars>
          <dgm:bulletEnabled val="1"/>
        </dgm:presLayoutVars>
      </dgm:prSet>
      <dgm:spPr/>
      <dgm:t>
        <a:bodyPr/>
        <a:lstStyle/>
        <a:p>
          <a:endParaRPr lang="en-US"/>
        </a:p>
      </dgm:t>
    </dgm:pt>
    <dgm:pt modelId="{79544D45-4EB2-0046-AB61-39A0D38D959B}" type="pres">
      <dgm:prSet presAssocID="{D132D196-240D-B349-A113-E02951318AC5}" presName="FiveNodes_5_text" presStyleLbl="node1" presStyleIdx="4" presStyleCnt="5">
        <dgm:presLayoutVars>
          <dgm:bulletEnabled val="1"/>
        </dgm:presLayoutVars>
      </dgm:prSet>
      <dgm:spPr/>
      <dgm:t>
        <a:bodyPr/>
        <a:lstStyle/>
        <a:p>
          <a:endParaRPr lang="en-US"/>
        </a:p>
      </dgm:t>
    </dgm:pt>
  </dgm:ptLst>
  <dgm:cxnLst>
    <dgm:cxn modelId="{C21BE408-876A-1346-B6CE-FD4525C3B85B}" srcId="{D132D196-240D-B349-A113-E02951318AC5}" destId="{4C2DD89C-9151-364F-9871-688AF3CC2532}" srcOrd="3" destOrd="0" parTransId="{1491ACD2-1EF4-5F4A-8B5C-6CE77557A07E}" sibTransId="{EB708AFC-DDC8-4E40-9690-20C8F46BBF43}"/>
    <dgm:cxn modelId="{1DE02F4B-DDA8-A243-8418-B3899E13F707}" type="presOf" srcId="{D83A8914-C7E9-E842-8A12-98D903CA0CEA}" destId="{79544D45-4EB2-0046-AB61-39A0D38D959B}" srcOrd="1" destOrd="0" presId="urn:microsoft.com/office/officeart/2005/8/layout/vProcess5"/>
    <dgm:cxn modelId="{EAD4D6F8-CCCE-FC42-AC4B-927F08859FC2}" type="presOf" srcId="{4244C471-3E10-F043-923E-B5923A3393C6}" destId="{B0397B12-64EF-D54E-BCE4-98BF01006738}" srcOrd="1" destOrd="0" presId="urn:microsoft.com/office/officeart/2005/8/layout/vProcess5"/>
    <dgm:cxn modelId="{1BBE6C3C-1E89-7F4C-BDB6-6620A3DD3FD0}" type="presOf" srcId="{D132D196-240D-B349-A113-E02951318AC5}" destId="{BCE53CBE-41C4-2D4B-97AB-3149ABA0D4AA}" srcOrd="0" destOrd="0" presId="urn:microsoft.com/office/officeart/2005/8/layout/vProcess5"/>
    <dgm:cxn modelId="{B2618899-CC19-114A-96C4-1984FD9A96D1}" type="presOf" srcId="{87E506D1-1C68-9D4B-B15E-259ECB9A079A}" destId="{03150926-9B7B-2642-A5FD-88B9D9755CA2}" srcOrd="0" destOrd="0" presId="urn:microsoft.com/office/officeart/2005/8/layout/vProcess5"/>
    <dgm:cxn modelId="{DC7E35FC-4C82-9B43-84C9-E93E0C60D468}" srcId="{D132D196-240D-B349-A113-E02951318AC5}" destId="{D83A8914-C7E9-E842-8A12-98D903CA0CEA}" srcOrd="4" destOrd="0" parTransId="{FB6663C0-0BD4-5948-95AF-27F7C50C57D8}" sibTransId="{8A623862-F442-CA42-A2CA-D662448DF33F}"/>
    <dgm:cxn modelId="{DF3ADC44-5C1B-844D-9111-5C3EDF430A67}" type="presOf" srcId="{EB708AFC-DDC8-4E40-9690-20C8F46BBF43}" destId="{23739098-936D-9449-8E09-7BEDB2971DA0}" srcOrd="0" destOrd="0" presId="urn:microsoft.com/office/officeart/2005/8/layout/vProcess5"/>
    <dgm:cxn modelId="{3327D5D9-71C1-0A4F-A8FF-24E38C5BE19B}" type="presOf" srcId="{4C2DD89C-9151-364F-9871-688AF3CC2532}" destId="{01C2DFFF-7D92-FE4D-BBC6-9E32008C2DD3}" srcOrd="0" destOrd="0" presId="urn:microsoft.com/office/officeart/2005/8/layout/vProcess5"/>
    <dgm:cxn modelId="{29801EC3-A649-1C4B-B02C-709F8CF60146}" type="presOf" srcId="{F2D4EF44-243C-8D4F-A19D-B5C7F6B3763C}" destId="{32F374DD-EDEC-7248-ABCD-996F163E1FBE}" srcOrd="0" destOrd="0" presId="urn:microsoft.com/office/officeart/2005/8/layout/vProcess5"/>
    <dgm:cxn modelId="{EF7B727B-DCC4-B44E-A2A7-9747DE61777B}" srcId="{D132D196-240D-B349-A113-E02951318AC5}" destId="{2FEDC8F5-8132-294F-A79A-94FA89A2A72E}" srcOrd="1" destOrd="0" parTransId="{B3480AC3-2EFB-8746-911A-5AF7604FCF11}" sibTransId="{B71E081B-9EE8-1842-8DF6-DD74FF0144A4}"/>
    <dgm:cxn modelId="{D14811EE-48DC-CC41-9FD1-DB10A8C5E4BF}" srcId="{D132D196-240D-B349-A113-E02951318AC5}" destId="{4244C471-3E10-F043-923E-B5923A3393C6}" srcOrd="0" destOrd="0" parTransId="{BB42FDC4-D689-D547-847C-97FE45C640E0}" sibTransId="{F2D4EF44-243C-8D4F-A19D-B5C7F6B3763C}"/>
    <dgm:cxn modelId="{E7D9CDFF-62C4-FB40-8E48-CA65F39BEC8D}" type="presOf" srcId="{4C2DD89C-9151-364F-9871-688AF3CC2532}" destId="{2DD6917E-31B6-D747-838E-F379FD7FBFB0}" srcOrd="1" destOrd="0" presId="urn:microsoft.com/office/officeart/2005/8/layout/vProcess5"/>
    <dgm:cxn modelId="{9F59FDCA-EBC7-C147-8662-3D841121DBE3}" type="presOf" srcId="{2FEDC8F5-8132-294F-A79A-94FA89A2A72E}" destId="{9070418F-53D6-0C47-ABBD-FDFB521841E0}" srcOrd="0" destOrd="0" presId="urn:microsoft.com/office/officeart/2005/8/layout/vProcess5"/>
    <dgm:cxn modelId="{28BCFE6D-653C-B247-AB6A-FB3909BF8929}" type="presOf" srcId="{85E9C6DA-254C-B447-A01D-E2F4132C31EC}" destId="{FFA1E80F-87BC-5643-AB43-AEE462A6CA7E}" srcOrd="0" destOrd="0" presId="urn:microsoft.com/office/officeart/2005/8/layout/vProcess5"/>
    <dgm:cxn modelId="{5D6C904A-61C0-2C47-9DB1-420DACD3A9F6}" type="presOf" srcId="{D83A8914-C7E9-E842-8A12-98D903CA0CEA}" destId="{2EE94EAB-3F2D-B14C-A95D-A0D660732F36}" srcOrd="0" destOrd="0" presId="urn:microsoft.com/office/officeart/2005/8/layout/vProcess5"/>
    <dgm:cxn modelId="{06BC268A-D272-5444-92A2-F368069D729B}" type="presOf" srcId="{B71E081B-9EE8-1842-8DF6-DD74FF0144A4}" destId="{43F42340-8A5C-324B-ACC3-45860ACF31D7}" srcOrd="0" destOrd="0" presId="urn:microsoft.com/office/officeart/2005/8/layout/vProcess5"/>
    <dgm:cxn modelId="{3F2B81C4-AEDA-9C4D-87FC-4CFE236B8A74}" srcId="{D132D196-240D-B349-A113-E02951318AC5}" destId="{85E9C6DA-254C-B447-A01D-E2F4132C31EC}" srcOrd="2" destOrd="0" parTransId="{EBCC7ACB-71A1-0A42-A9B1-47867D598E6A}" sibTransId="{87E506D1-1C68-9D4B-B15E-259ECB9A079A}"/>
    <dgm:cxn modelId="{3D190838-F613-9342-8B40-B5F1E7439F66}" type="presOf" srcId="{85E9C6DA-254C-B447-A01D-E2F4132C31EC}" destId="{BBE67A6A-2599-E740-B6ED-1DDD04EC80B9}" srcOrd="1" destOrd="0" presId="urn:microsoft.com/office/officeart/2005/8/layout/vProcess5"/>
    <dgm:cxn modelId="{44564BAF-63A9-254D-90C2-498BC673BBCB}" type="presOf" srcId="{2FEDC8F5-8132-294F-A79A-94FA89A2A72E}" destId="{F38A08AB-D749-C24E-B32B-BEE1DE56E78F}" srcOrd="1" destOrd="0" presId="urn:microsoft.com/office/officeart/2005/8/layout/vProcess5"/>
    <dgm:cxn modelId="{4A6434FA-5A2F-654C-8F3A-A479B70ACFCC}" type="presOf" srcId="{4244C471-3E10-F043-923E-B5923A3393C6}" destId="{5C7DB6CA-CC16-B64E-8E40-FCB0E202245D}" srcOrd="0" destOrd="0" presId="urn:microsoft.com/office/officeart/2005/8/layout/vProcess5"/>
    <dgm:cxn modelId="{2BF0DE71-EAB3-694C-8343-DAFBDC8D07B4}" type="presParOf" srcId="{BCE53CBE-41C4-2D4B-97AB-3149ABA0D4AA}" destId="{611A8E2B-9DAD-2848-B658-58F5416D6742}" srcOrd="0" destOrd="0" presId="urn:microsoft.com/office/officeart/2005/8/layout/vProcess5"/>
    <dgm:cxn modelId="{430CE194-C6F2-054E-A7BC-B927A88C6BDB}" type="presParOf" srcId="{BCE53CBE-41C4-2D4B-97AB-3149ABA0D4AA}" destId="{5C7DB6CA-CC16-B64E-8E40-FCB0E202245D}" srcOrd="1" destOrd="0" presId="urn:microsoft.com/office/officeart/2005/8/layout/vProcess5"/>
    <dgm:cxn modelId="{F5CA456B-19FB-074D-83F9-28F8FE426FA0}" type="presParOf" srcId="{BCE53CBE-41C4-2D4B-97AB-3149ABA0D4AA}" destId="{9070418F-53D6-0C47-ABBD-FDFB521841E0}" srcOrd="2" destOrd="0" presId="urn:microsoft.com/office/officeart/2005/8/layout/vProcess5"/>
    <dgm:cxn modelId="{5A1E57A8-111A-7444-967E-6FC2F7854688}" type="presParOf" srcId="{BCE53CBE-41C4-2D4B-97AB-3149ABA0D4AA}" destId="{FFA1E80F-87BC-5643-AB43-AEE462A6CA7E}" srcOrd="3" destOrd="0" presId="urn:microsoft.com/office/officeart/2005/8/layout/vProcess5"/>
    <dgm:cxn modelId="{8A795FE4-E020-1043-9865-5E3755B40FC8}" type="presParOf" srcId="{BCE53CBE-41C4-2D4B-97AB-3149ABA0D4AA}" destId="{01C2DFFF-7D92-FE4D-BBC6-9E32008C2DD3}" srcOrd="4" destOrd="0" presId="urn:microsoft.com/office/officeart/2005/8/layout/vProcess5"/>
    <dgm:cxn modelId="{1BE3DCA2-1298-9D4C-9E78-FE35920C4AB7}" type="presParOf" srcId="{BCE53CBE-41C4-2D4B-97AB-3149ABA0D4AA}" destId="{2EE94EAB-3F2D-B14C-A95D-A0D660732F36}" srcOrd="5" destOrd="0" presId="urn:microsoft.com/office/officeart/2005/8/layout/vProcess5"/>
    <dgm:cxn modelId="{854B9C88-6D79-2B47-8803-38FE660D9462}" type="presParOf" srcId="{BCE53CBE-41C4-2D4B-97AB-3149ABA0D4AA}" destId="{32F374DD-EDEC-7248-ABCD-996F163E1FBE}" srcOrd="6" destOrd="0" presId="urn:microsoft.com/office/officeart/2005/8/layout/vProcess5"/>
    <dgm:cxn modelId="{7439D88F-72D1-E44B-AAA1-D9F1CFAD5810}" type="presParOf" srcId="{BCE53CBE-41C4-2D4B-97AB-3149ABA0D4AA}" destId="{43F42340-8A5C-324B-ACC3-45860ACF31D7}" srcOrd="7" destOrd="0" presId="urn:microsoft.com/office/officeart/2005/8/layout/vProcess5"/>
    <dgm:cxn modelId="{4EED6AE8-6B49-5147-A3A9-3E499CC9562B}" type="presParOf" srcId="{BCE53CBE-41C4-2D4B-97AB-3149ABA0D4AA}" destId="{03150926-9B7B-2642-A5FD-88B9D9755CA2}" srcOrd="8" destOrd="0" presId="urn:microsoft.com/office/officeart/2005/8/layout/vProcess5"/>
    <dgm:cxn modelId="{A89E13F4-E613-F64A-9C70-53BF936C166A}" type="presParOf" srcId="{BCE53CBE-41C4-2D4B-97AB-3149ABA0D4AA}" destId="{23739098-936D-9449-8E09-7BEDB2971DA0}" srcOrd="9" destOrd="0" presId="urn:microsoft.com/office/officeart/2005/8/layout/vProcess5"/>
    <dgm:cxn modelId="{68F7ADD7-F2F9-FF44-96D0-AC12314C3421}" type="presParOf" srcId="{BCE53CBE-41C4-2D4B-97AB-3149ABA0D4AA}" destId="{B0397B12-64EF-D54E-BCE4-98BF01006738}" srcOrd="10" destOrd="0" presId="urn:microsoft.com/office/officeart/2005/8/layout/vProcess5"/>
    <dgm:cxn modelId="{7051E980-CA83-9D43-9682-1631B6F7749B}" type="presParOf" srcId="{BCE53CBE-41C4-2D4B-97AB-3149ABA0D4AA}" destId="{F38A08AB-D749-C24E-B32B-BEE1DE56E78F}" srcOrd="11" destOrd="0" presId="urn:microsoft.com/office/officeart/2005/8/layout/vProcess5"/>
    <dgm:cxn modelId="{12ED9DDB-E0A7-9F4F-A302-62CED3B24C40}" type="presParOf" srcId="{BCE53CBE-41C4-2D4B-97AB-3149ABA0D4AA}" destId="{BBE67A6A-2599-E740-B6ED-1DDD04EC80B9}" srcOrd="12" destOrd="0" presId="urn:microsoft.com/office/officeart/2005/8/layout/vProcess5"/>
    <dgm:cxn modelId="{EEB20E3C-A474-E34E-B734-3F51D0ACCAE3}" type="presParOf" srcId="{BCE53CBE-41C4-2D4B-97AB-3149ABA0D4AA}" destId="{2DD6917E-31B6-D747-838E-F379FD7FBFB0}" srcOrd="13" destOrd="0" presId="urn:microsoft.com/office/officeart/2005/8/layout/vProcess5"/>
    <dgm:cxn modelId="{7AADEA19-B9C4-3849-AC4D-91D2D56442AA}" type="presParOf" srcId="{BCE53CBE-41C4-2D4B-97AB-3149ABA0D4AA}" destId="{79544D45-4EB2-0046-AB61-39A0D38D959B}"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7DB6CA-CC16-B64E-8E40-FCB0E202245D}">
      <dsp:nvSpPr>
        <dsp:cNvPr id="0" name=""/>
        <dsp:cNvSpPr/>
      </dsp:nvSpPr>
      <dsp:spPr>
        <a:xfrm>
          <a:off x="0" y="0"/>
          <a:ext cx="6598183" cy="873079"/>
        </a:xfrm>
        <a:prstGeom prst="roundRect">
          <a:avLst>
            <a:gd name="adj" fmla="val 10000"/>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Federal &amp; State Law</a:t>
          </a:r>
          <a:endParaRPr lang="en-US" sz="2400" kern="1200" dirty="0"/>
        </a:p>
      </dsp:txBody>
      <dsp:txXfrm>
        <a:off x="25572" y="25572"/>
        <a:ext cx="5553911" cy="821935"/>
      </dsp:txXfrm>
    </dsp:sp>
    <dsp:sp modelId="{9070418F-53D6-0C47-ABBD-FDFB521841E0}">
      <dsp:nvSpPr>
        <dsp:cNvPr id="0" name=""/>
        <dsp:cNvSpPr/>
      </dsp:nvSpPr>
      <dsp:spPr>
        <a:xfrm>
          <a:off x="492721" y="994341"/>
          <a:ext cx="6598183" cy="873079"/>
        </a:xfrm>
        <a:prstGeom prst="roundRect">
          <a:avLst>
            <a:gd name="adj" fmla="val 10000"/>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UH System Board of Regents Bylaws</a:t>
          </a:r>
          <a:endParaRPr lang="en-US" sz="2400" kern="1200" dirty="0"/>
        </a:p>
      </dsp:txBody>
      <dsp:txXfrm>
        <a:off x="518293" y="1019913"/>
        <a:ext cx="5486816" cy="821935"/>
      </dsp:txXfrm>
    </dsp:sp>
    <dsp:sp modelId="{FFA1E80F-87BC-5643-AB43-AEE462A6CA7E}">
      <dsp:nvSpPr>
        <dsp:cNvPr id="0" name=""/>
        <dsp:cNvSpPr/>
      </dsp:nvSpPr>
      <dsp:spPr>
        <a:xfrm>
          <a:off x="985443" y="1988682"/>
          <a:ext cx="6598183" cy="873079"/>
        </a:xfrm>
        <a:prstGeom prst="roundRect">
          <a:avLst>
            <a:gd name="adj" fmla="val 10000"/>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UH System Board of Regents Policies</a:t>
          </a:r>
          <a:endParaRPr lang="en-US" sz="2400" kern="1200" dirty="0"/>
        </a:p>
      </dsp:txBody>
      <dsp:txXfrm>
        <a:off x="1011015" y="2014254"/>
        <a:ext cx="5486816" cy="821935"/>
      </dsp:txXfrm>
    </dsp:sp>
    <dsp:sp modelId="{01C2DFFF-7D92-FE4D-BBC6-9E32008C2DD3}">
      <dsp:nvSpPr>
        <dsp:cNvPr id="0" name=""/>
        <dsp:cNvSpPr/>
      </dsp:nvSpPr>
      <dsp:spPr>
        <a:xfrm>
          <a:off x="1478164" y="2983023"/>
          <a:ext cx="6598183" cy="873079"/>
        </a:xfrm>
        <a:prstGeom prst="roundRect">
          <a:avLst>
            <a:gd name="adj" fmla="val 10000"/>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UH System Administrative Memoranda</a:t>
          </a:r>
          <a:endParaRPr lang="en-US" sz="2400" kern="1200" dirty="0"/>
        </a:p>
      </dsp:txBody>
      <dsp:txXfrm>
        <a:off x="1503736" y="3008595"/>
        <a:ext cx="5486816" cy="821935"/>
      </dsp:txXfrm>
    </dsp:sp>
    <dsp:sp modelId="{2EE94EAB-3F2D-B14C-A95D-A0D660732F36}">
      <dsp:nvSpPr>
        <dsp:cNvPr id="0" name=""/>
        <dsp:cNvSpPr/>
      </dsp:nvSpPr>
      <dsp:spPr>
        <a:xfrm>
          <a:off x="1970886" y="3977364"/>
          <a:ext cx="6598183" cy="873079"/>
        </a:xfrm>
        <a:prstGeom prst="roundRect">
          <a:avLst>
            <a:gd name="adj" fmla="val 10000"/>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Component University Policies (UH, UHCL, UHV, UHD)</a:t>
          </a:r>
          <a:endParaRPr lang="en-US" sz="2400" kern="1200" dirty="0"/>
        </a:p>
      </dsp:txBody>
      <dsp:txXfrm>
        <a:off x="1996458" y="4002936"/>
        <a:ext cx="5486816" cy="821935"/>
      </dsp:txXfrm>
    </dsp:sp>
    <dsp:sp modelId="{32F374DD-EDEC-7248-ABCD-996F163E1FBE}">
      <dsp:nvSpPr>
        <dsp:cNvPr id="0" name=""/>
        <dsp:cNvSpPr/>
      </dsp:nvSpPr>
      <dsp:spPr>
        <a:xfrm>
          <a:off x="6030681" y="637833"/>
          <a:ext cx="567501" cy="567501"/>
        </a:xfrm>
        <a:prstGeom prst="downArrow">
          <a:avLst>
            <a:gd name="adj1" fmla="val 55000"/>
            <a:gd name="adj2" fmla="val 45000"/>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a:outerShdw blurRad="31750" dist="25400" dir="5400000"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en-US" sz="2700" kern="1200"/>
        </a:p>
      </dsp:txBody>
      <dsp:txXfrm>
        <a:off x="6158369" y="637833"/>
        <a:ext cx="312125" cy="427045"/>
      </dsp:txXfrm>
    </dsp:sp>
    <dsp:sp modelId="{43F42340-8A5C-324B-ACC3-45860ACF31D7}">
      <dsp:nvSpPr>
        <dsp:cNvPr id="0" name=""/>
        <dsp:cNvSpPr/>
      </dsp:nvSpPr>
      <dsp:spPr>
        <a:xfrm>
          <a:off x="6523403" y="1632174"/>
          <a:ext cx="567501" cy="567501"/>
        </a:xfrm>
        <a:prstGeom prst="downArrow">
          <a:avLst>
            <a:gd name="adj1" fmla="val 55000"/>
            <a:gd name="adj2" fmla="val 45000"/>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a:outerShdw blurRad="31750" dist="25400" dir="5400000"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en-US" sz="2700" kern="1200"/>
        </a:p>
      </dsp:txBody>
      <dsp:txXfrm>
        <a:off x="6651091" y="1632174"/>
        <a:ext cx="312125" cy="427045"/>
      </dsp:txXfrm>
    </dsp:sp>
    <dsp:sp modelId="{03150926-9B7B-2642-A5FD-88B9D9755CA2}">
      <dsp:nvSpPr>
        <dsp:cNvPr id="0" name=""/>
        <dsp:cNvSpPr/>
      </dsp:nvSpPr>
      <dsp:spPr>
        <a:xfrm>
          <a:off x="7016125" y="2611964"/>
          <a:ext cx="567501" cy="567501"/>
        </a:xfrm>
        <a:prstGeom prst="downArrow">
          <a:avLst>
            <a:gd name="adj1" fmla="val 55000"/>
            <a:gd name="adj2" fmla="val 45000"/>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a:outerShdw blurRad="31750" dist="25400" dir="5400000"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en-US" sz="2700" kern="1200"/>
        </a:p>
      </dsp:txBody>
      <dsp:txXfrm>
        <a:off x="7143813" y="2611964"/>
        <a:ext cx="312125" cy="427045"/>
      </dsp:txXfrm>
    </dsp:sp>
    <dsp:sp modelId="{23739098-936D-9449-8E09-7BEDB2971DA0}">
      <dsp:nvSpPr>
        <dsp:cNvPr id="0" name=""/>
        <dsp:cNvSpPr/>
      </dsp:nvSpPr>
      <dsp:spPr>
        <a:xfrm>
          <a:off x="7508846" y="3616006"/>
          <a:ext cx="567501" cy="567501"/>
        </a:xfrm>
        <a:prstGeom prst="downArrow">
          <a:avLst>
            <a:gd name="adj1" fmla="val 55000"/>
            <a:gd name="adj2" fmla="val 45000"/>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a:outerShdw blurRad="31750" dist="25400" dir="5400000"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en-US" sz="2700" kern="1200"/>
        </a:p>
      </dsp:txBody>
      <dsp:txXfrm>
        <a:off x="7636534" y="3616006"/>
        <a:ext cx="312125" cy="427045"/>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24FBCA-C7D7-F444-9F86-B937FCA0239D}" type="datetimeFigureOut">
              <a:rPr lang="en-US" smtClean="0"/>
              <a:t>3/18/2014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FAEA3E-34F7-0346-9EA7-1A0512EC34F0}" type="slidenum">
              <a:rPr lang="en-US" smtClean="0"/>
              <a:t>‹#›</a:t>
            </a:fld>
            <a:endParaRPr lang="en-US"/>
          </a:p>
        </p:txBody>
      </p:sp>
    </p:spTree>
    <p:extLst>
      <p:ext uri="{BB962C8B-B14F-4D97-AF65-F5344CB8AC3E}">
        <p14:creationId xmlns:p14="http://schemas.microsoft.com/office/powerpoint/2010/main" val="91324193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FAEA3E-34F7-0346-9EA7-1A0512EC34F0}" type="slidenum">
              <a:rPr lang="en-US" smtClean="0"/>
              <a:t>1</a:t>
            </a:fld>
            <a:endParaRPr lang="en-US"/>
          </a:p>
        </p:txBody>
      </p:sp>
    </p:spTree>
    <p:extLst>
      <p:ext uri="{BB962C8B-B14F-4D97-AF65-F5344CB8AC3E}">
        <p14:creationId xmlns:p14="http://schemas.microsoft.com/office/powerpoint/2010/main" val="39035433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FAEA3E-34F7-0346-9EA7-1A0512EC34F0}" type="slidenum">
              <a:rPr lang="en-US" smtClean="0"/>
              <a:t>10</a:t>
            </a:fld>
            <a:endParaRPr lang="en-US"/>
          </a:p>
        </p:txBody>
      </p:sp>
    </p:spTree>
    <p:extLst>
      <p:ext uri="{BB962C8B-B14F-4D97-AF65-F5344CB8AC3E}">
        <p14:creationId xmlns:p14="http://schemas.microsoft.com/office/powerpoint/2010/main" val="18392294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a:cs typeface="Arial"/>
              </a:rPr>
              <a:t>I was asked to serve</a:t>
            </a:r>
            <a:r>
              <a:rPr lang="en-US" baseline="0" dirty="0" smtClean="0">
                <a:latin typeface="Arial"/>
                <a:cs typeface="Arial"/>
              </a:rPr>
              <a:t> as Chair of the Intellectual Property Task force in fall 2013. The IP Committee has representation from all colleges as well as faculty senate representatives.</a:t>
            </a:r>
          </a:p>
          <a:p>
            <a:endParaRPr lang="en-US" baseline="0" dirty="0" smtClean="0">
              <a:latin typeface="Arial"/>
              <a:cs typeface="Arial"/>
            </a:endParaRPr>
          </a:p>
          <a:p>
            <a:r>
              <a:rPr lang="en-US" baseline="0" dirty="0" smtClean="0">
                <a:latin typeface="Arial"/>
                <a:cs typeface="Arial"/>
              </a:rPr>
              <a:t>Our committee was asked to accomplish the following: </a:t>
            </a:r>
          </a:p>
          <a:p>
            <a:endParaRPr lang="en-US" baseline="0" dirty="0" smtClean="0">
              <a:latin typeface="Arial"/>
              <a:cs typeface="Arial"/>
            </a:endParaRPr>
          </a:p>
          <a:p>
            <a:r>
              <a:rPr lang="en-US" baseline="0" dirty="0" smtClean="0">
                <a:latin typeface="Arial"/>
                <a:cs typeface="Arial"/>
              </a:rPr>
              <a:t>We were asked to review case law and define intellectual property, faculty rights to research products, as well as faculty rights to instructional materials.</a:t>
            </a:r>
          </a:p>
          <a:p>
            <a:endParaRPr lang="en-US" baseline="0" dirty="0" smtClean="0">
              <a:latin typeface="Arial"/>
              <a:cs typeface="Arial"/>
            </a:endParaRPr>
          </a:p>
          <a:p>
            <a:r>
              <a:rPr lang="en-US" baseline="0" dirty="0" smtClean="0">
                <a:latin typeface="Arial"/>
                <a:cs typeface="Arial"/>
              </a:rPr>
              <a:t>We were asked to review policies of our sister institutions within the UH system.</a:t>
            </a:r>
          </a:p>
          <a:p>
            <a:endParaRPr lang="en-US" baseline="0" dirty="0" smtClean="0">
              <a:latin typeface="Arial"/>
              <a:cs typeface="Arial"/>
            </a:endParaRPr>
          </a:p>
          <a:p>
            <a:r>
              <a:rPr lang="en-US" baseline="0" dirty="0" smtClean="0">
                <a:latin typeface="Arial"/>
                <a:cs typeface="Arial"/>
              </a:rPr>
              <a:t>We were asked to additionally review IP policies outside the UH system, both within Texas and nationally.</a:t>
            </a:r>
          </a:p>
          <a:p>
            <a:endParaRPr lang="en-US" baseline="0" dirty="0" smtClean="0">
              <a:latin typeface="Arial"/>
              <a:cs typeface="Arial"/>
            </a:endParaRPr>
          </a:p>
          <a:p>
            <a:r>
              <a:rPr lang="en-US" baseline="0" dirty="0" smtClean="0">
                <a:latin typeface="Arial"/>
                <a:cs typeface="Arial"/>
              </a:rPr>
              <a:t>Last, we were asked to produce an IP policy draft for Faculty Senate review.</a:t>
            </a:r>
            <a:endParaRPr lang="en-US" dirty="0">
              <a:latin typeface="Arial"/>
              <a:cs typeface="Arial"/>
            </a:endParaRPr>
          </a:p>
        </p:txBody>
      </p:sp>
      <p:sp>
        <p:nvSpPr>
          <p:cNvPr id="4" name="Slide Number Placeholder 3"/>
          <p:cNvSpPr>
            <a:spLocks noGrp="1"/>
          </p:cNvSpPr>
          <p:nvPr>
            <p:ph type="sldNum" sz="quarter" idx="10"/>
          </p:nvPr>
        </p:nvSpPr>
        <p:spPr/>
        <p:txBody>
          <a:bodyPr/>
          <a:lstStyle/>
          <a:p>
            <a:fld id="{54FAEA3E-34F7-0346-9EA7-1A0512EC34F0}" type="slidenum">
              <a:rPr lang="en-US" smtClean="0"/>
              <a:t>2</a:t>
            </a:fld>
            <a:endParaRPr lang="en-US"/>
          </a:p>
        </p:txBody>
      </p:sp>
    </p:spTree>
    <p:extLst>
      <p:ext uri="{BB962C8B-B14F-4D97-AF65-F5344CB8AC3E}">
        <p14:creationId xmlns:p14="http://schemas.microsoft.com/office/powerpoint/2010/main" val="26347407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smtClean="0">
                <a:latin typeface="Arial"/>
                <a:cs typeface="Arial"/>
              </a:rPr>
              <a:t>As we begin</a:t>
            </a:r>
            <a:r>
              <a:rPr lang="en-US" sz="1100" baseline="0" dirty="0" smtClean="0">
                <a:latin typeface="Arial"/>
                <a:cs typeface="Arial"/>
              </a:rPr>
              <a:t> to describe IP policy, and development of an IP policy for UHD, it may be helpful to understand the scope and authority of policies within the UH System.</a:t>
            </a:r>
            <a:endParaRPr lang="en-US" sz="1100" dirty="0" smtClean="0">
              <a:latin typeface="Arial"/>
              <a:cs typeface="Arial"/>
            </a:endParaRPr>
          </a:p>
          <a:p>
            <a:r>
              <a:rPr lang="en-US" sz="1100" dirty="0" smtClean="0">
                <a:latin typeface="Arial"/>
                <a:cs typeface="Arial"/>
              </a:rPr>
              <a:t>Tier 1:</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smtClean="0">
                <a:latin typeface="Arial"/>
                <a:cs typeface="Arial"/>
              </a:rPr>
              <a:t>All policies are subject to all relevant laws, rules, and regulations of the federal and state governments.</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smtClean="0">
                <a:latin typeface="Arial"/>
                <a:cs typeface="Arial"/>
              </a:rPr>
              <a:t>Tier</a:t>
            </a:r>
            <a:r>
              <a:rPr lang="en-US" sz="1100" baseline="0" dirty="0" smtClean="0">
                <a:latin typeface="Arial"/>
                <a:cs typeface="Arial"/>
              </a:rPr>
              <a:t> 2:</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smtClean="0">
                <a:latin typeface="Arial"/>
                <a:cs typeface="Arial"/>
              </a:rPr>
              <a:t>UH System Board of Regents bylaws govern the organization and conduct of Board activities. Board policies, System Administrative Memoranda, and component University policies are subject to Board bylaws and void to the extent that they conflict with such bylaws.</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smtClean="0">
                <a:latin typeface="Arial"/>
                <a:cs typeface="Arial"/>
              </a:rPr>
              <a:t>Tier 3:</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smtClean="0">
                <a:latin typeface="Arial"/>
                <a:cs typeface="Arial"/>
              </a:rPr>
              <a:t>BOR policies</a:t>
            </a:r>
            <a:r>
              <a:rPr lang="en-US" sz="1100" baseline="0" dirty="0" smtClean="0">
                <a:latin typeface="Arial"/>
                <a:cs typeface="Arial"/>
              </a:rPr>
              <a:t> provide direction for the UH System. The Chancellor is responsible for their implementation. BOR policies govern: the regents, administrators, employees, and agents of the system. The BOR requires its members, administrators, employees, and agents to comply with BOR policies at all times.</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100" baseline="0" dirty="0" smtClean="0">
                <a:latin typeface="Arial"/>
                <a:cs typeface="Arial"/>
              </a:rPr>
              <a:t>Tier 4:</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100" baseline="0" dirty="0" smtClean="0">
                <a:latin typeface="Arial"/>
                <a:cs typeface="Arial"/>
              </a:rPr>
              <a:t>System Administrative Memoranda (SAMs) specify rules, regulations, and procedures necessary to implement BOR policies. They are subject to BOR policies and are void if they conflict with such policies.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100" baseline="0" dirty="0" smtClean="0">
                <a:latin typeface="Arial"/>
                <a:cs typeface="Arial"/>
              </a:rPr>
              <a:t>Tier 5:</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100" baseline="0" dirty="0" smtClean="0">
                <a:latin typeface="Arial"/>
                <a:cs typeface="Arial"/>
              </a:rPr>
              <a:t>Component university policies are subject to BOR policies, and SAMs. University policies are void to the extent that they conflict with such policies.</a:t>
            </a:r>
            <a:endParaRPr lang="en-US" sz="1100" dirty="0" smtClean="0">
              <a:latin typeface="Arial"/>
              <a:cs typeface="Arial"/>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smtClean="0">
              <a:latin typeface="Arial"/>
              <a:cs typeface="Arial"/>
            </a:endParaRPr>
          </a:p>
          <a:p>
            <a:endParaRPr lang="en-US" dirty="0"/>
          </a:p>
        </p:txBody>
      </p:sp>
      <p:sp>
        <p:nvSpPr>
          <p:cNvPr id="4" name="Slide Number Placeholder 3"/>
          <p:cNvSpPr>
            <a:spLocks noGrp="1"/>
          </p:cNvSpPr>
          <p:nvPr>
            <p:ph type="sldNum" sz="quarter" idx="10"/>
          </p:nvPr>
        </p:nvSpPr>
        <p:spPr/>
        <p:txBody>
          <a:bodyPr/>
          <a:lstStyle/>
          <a:p>
            <a:fld id="{54FAEA3E-34F7-0346-9EA7-1A0512EC34F0}" type="slidenum">
              <a:rPr lang="en-US" smtClean="0"/>
              <a:t>3</a:t>
            </a:fld>
            <a:endParaRPr lang="en-US"/>
          </a:p>
        </p:txBody>
      </p:sp>
    </p:spTree>
    <p:extLst>
      <p:ext uri="{BB962C8B-B14F-4D97-AF65-F5344CB8AC3E}">
        <p14:creationId xmlns:p14="http://schemas.microsoft.com/office/powerpoint/2010/main" val="32209154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address our first charge, the committee examined the UH Board of Regents IP policy, as well as those of our component universities. Only UHCL had an IP policy in addition to the UH BOR policy.</a:t>
            </a:r>
          </a:p>
          <a:p>
            <a:endParaRPr lang="en-US" dirty="0" smtClean="0"/>
          </a:p>
          <a:p>
            <a:r>
              <a:rPr lang="en-US" dirty="0" smtClean="0"/>
              <a:t>The UH System Board</a:t>
            </a:r>
            <a:r>
              <a:rPr lang="en-US" baseline="0" dirty="0" smtClean="0"/>
              <a:t> of Regents Policy usurps any policy that could be developed by a component university. Therefore, the Task Force determined to compare the UH BOR policy with other state and national policies, as well as to best practices in IP Policy design and articulation.</a:t>
            </a:r>
            <a:endParaRPr lang="en-US" dirty="0"/>
          </a:p>
        </p:txBody>
      </p:sp>
      <p:sp>
        <p:nvSpPr>
          <p:cNvPr id="4" name="Slide Number Placeholder 3"/>
          <p:cNvSpPr>
            <a:spLocks noGrp="1"/>
          </p:cNvSpPr>
          <p:nvPr>
            <p:ph type="sldNum" sz="quarter" idx="10"/>
          </p:nvPr>
        </p:nvSpPr>
        <p:spPr/>
        <p:txBody>
          <a:bodyPr/>
          <a:lstStyle/>
          <a:p>
            <a:fld id="{54FAEA3E-34F7-0346-9EA7-1A0512EC34F0}" type="slidenum">
              <a:rPr lang="en-US" smtClean="0"/>
              <a:t>4</a:t>
            </a:fld>
            <a:endParaRPr lang="en-US"/>
          </a:p>
        </p:txBody>
      </p:sp>
    </p:spTree>
    <p:extLst>
      <p:ext uri="{BB962C8B-B14F-4D97-AF65-F5344CB8AC3E}">
        <p14:creationId xmlns:p14="http://schemas.microsoft.com/office/powerpoint/2010/main" val="24512458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Several reports were</a:t>
            </a:r>
            <a:r>
              <a:rPr lang="en-US" baseline="0" dirty="0" smtClean="0"/>
              <a:t> reviewed to aid in determining “best practices” in Intellectual Policy development:</a:t>
            </a:r>
          </a:p>
          <a:p>
            <a:endParaRPr lang="en-US" baseline="0" dirty="0" smtClean="0"/>
          </a:p>
          <a:p>
            <a:r>
              <a:rPr lang="en-US" baseline="0" dirty="0" smtClean="0"/>
              <a:t>	The World Intellectual Property Organization developed a set of guidelines to assist universities and research and development organizations in design of IP policies.</a:t>
            </a:r>
          </a:p>
          <a:p>
            <a:r>
              <a:rPr lang="en-US" baseline="0" dirty="0" smtClean="0"/>
              <a:t>	The National Information Infrastructure Advisory Council produced a report (1993) that examines intellectual property law with primary focus on copyright law, and changes necessary to adapt to a global information society.</a:t>
            </a:r>
          </a:p>
          <a:p>
            <a:r>
              <a:rPr lang="en-US" baseline="0" dirty="0" smtClean="0"/>
              <a:t>	Finally, The AAUP provided a set of recommendations for best practices with sample language that could be used by institutions drafting IP policies.</a:t>
            </a:r>
          </a:p>
          <a:p>
            <a:r>
              <a:rPr lang="en-US" baseline="0" dirty="0" smtClean="0"/>
              <a:t>	*These documents can be made accessible to UHD faculty by emailing me, and joining the IP Task Force </a:t>
            </a:r>
            <a:r>
              <a:rPr lang="en-US" baseline="0" dirty="0" err="1" smtClean="0"/>
              <a:t>Dropbox</a:t>
            </a:r>
            <a:r>
              <a:rPr lang="en-US" baseline="0" dirty="0" smtClean="0"/>
              <a:t> folder.</a:t>
            </a:r>
          </a:p>
          <a:p>
            <a:endParaRPr lang="en-US" baseline="0" dirty="0" smtClean="0"/>
          </a:p>
          <a:p>
            <a:r>
              <a:rPr lang="en-US" baseline="0" dirty="0" smtClean="0"/>
              <a:t>The UH BOR policy could be strengthened by a description of BOR as well as Creator ownership rights .</a:t>
            </a:r>
          </a:p>
        </p:txBody>
      </p:sp>
      <p:sp>
        <p:nvSpPr>
          <p:cNvPr id="4" name="Slide Number Placeholder 3"/>
          <p:cNvSpPr>
            <a:spLocks noGrp="1"/>
          </p:cNvSpPr>
          <p:nvPr>
            <p:ph type="sldNum" sz="quarter" idx="10"/>
          </p:nvPr>
        </p:nvSpPr>
        <p:spPr/>
        <p:txBody>
          <a:bodyPr/>
          <a:lstStyle/>
          <a:p>
            <a:fld id="{54FAEA3E-34F7-0346-9EA7-1A0512EC34F0}" type="slidenum">
              <a:rPr lang="en-US" smtClean="0"/>
              <a:t>5</a:t>
            </a:fld>
            <a:endParaRPr lang="en-US"/>
          </a:p>
        </p:txBody>
      </p:sp>
    </p:spTree>
    <p:extLst>
      <p:ext uri="{BB962C8B-B14F-4D97-AF65-F5344CB8AC3E}">
        <p14:creationId xmlns:p14="http://schemas.microsoft.com/office/powerpoint/2010/main" val="13152220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addition to failing to describe under what circumstances</a:t>
            </a:r>
            <a:r>
              <a:rPr lang="en-US" baseline="0" dirty="0" smtClean="0"/>
              <a:t> the creator asserts ownership of copyrightable materials, the UH BOR policy is also in danger of conflict with current IP case law, which states that copyright attaches at the time of creation, and transfer of content to audio-visual materials does not induce copyright transfer. </a:t>
            </a:r>
          </a:p>
          <a:p>
            <a:endParaRPr lang="en-US" baseline="0" dirty="0" smtClean="0"/>
          </a:p>
          <a:p>
            <a:r>
              <a:rPr lang="en-US" baseline="0" dirty="0" smtClean="0"/>
              <a:t>Claim of ownership should be tied to the participation in the creation of the content, not the nature of its carrier.</a:t>
            </a:r>
          </a:p>
          <a:p>
            <a:endParaRPr lang="en-US" baseline="0" dirty="0" smtClean="0"/>
          </a:p>
          <a:p>
            <a:r>
              <a:rPr lang="en-US" baseline="0" dirty="0" smtClean="0"/>
              <a:t>For review of the UT policy, please email me for access to the UHD IP Task Force </a:t>
            </a:r>
            <a:r>
              <a:rPr lang="en-US" baseline="0" dirty="0" err="1" smtClean="0"/>
              <a:t>Dropbox</a:t>
            </a:r>
            <a:r>
              <a:rPr lang="en-US" baseline="0" dirty="0" smtClean="0"/>
              <a:t> folder (see UT IP Policy Section 3-5 of Copyright Ownership).</a:t>
            </a:r>
          </a:p>
          <a:p>
            <a:endParaRPr lang="en-US" baseline="0" dirty="0" smtClean="0"/>
          </a:p>
        </p:txBody>
      </p:sp>
      <p:sp>
        <p:nvSpPr>
          <p:cNvPr id="4" name="Slide Number Placeholder 3"/>
          <p:cNvSpPr>
            <a:spLocks noGrp="1"/>
          </p:cNvSpPr>
          <p:nvPr>
            <p:ph type="sldNum" sz="quarter" idx="10"/>
          </p:nvPr>
        </p:nvSpPr>
        <p:spPr/>
        <p:txBody>
          <a:bodyPr/>
          <a:lstStyle/>
          <a:p>
            <a:fld id="{54FAEA3E-34F7-0346-9EA7-1A0512EC34F0}" type="slidenum">
              <a:rPr lang="en-US" smtClean="0"/>
              <a:t>6</a:t>
            </a:fld>
            <a:endParaRPr lang="en-US"/>
          </a:p>
        </p:txBody>
      </p:sp>
    </p:spTree>
    <p:extLst>
      <p:ext uri="{BB962C8B-B14F-4D97-AF65-F5344CB8AC3E}">
        <p14:creationId xmlns:p14="http://schemas.microsoft.com/office/powerpoint/2010/main" val="8619494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The UH BOR policy fails to distinguish between significant and insignificant use of University resources, and claims ownership based on </a:t>
            </a:r>
            <a:r>
              <a:rPr lang="en-US" i="1" baseline="0" dirty="0" smtClean="0"/>
              <a:t>any</a:t>
            </a:r>
            <a:r>
              <a:rPr lang="en-US" baseline="0" dirty="0" smtClean="0"/>
              <a:t> use of University resources, as it relates to technology IP ownership.</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The World Intellectual Property Organization recommends that university resources not include salary, insurance, or retirement plan contributions to or for the benefit of the investor.</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Additionally, the World Intellectual Property Organization states that some current IP policies do not consider facilities available to the general public, and occasional use of office equipment or university staff as “significant use” of university resources.</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The UH BOR policy describes that “Routine Use” of library, office space, equipment, supplies, facilities, and personnel within the creator’s department or college does NOT for the purposes of copyrightable materials, constitute University support. No such statement is made with regards to technology (see 21.08.4, section B1).</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Last, the UH BOR policy fails to describe how University support affects BOR ownership of technology. This too should be stipulated in the policy, in addition to what is described under University research.</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54FAEA3E-34F7-0346-9EA7-1A0512EC34F0}" type="slidenum">
              <a:rPr lang="en-US" smtClean="0"/>
              <a:t>7</a:t>
            </a:fld>
            <a:endParaRPr lang="en-US"/>
          </a:p>
        </p:txBody>
      </p:sp>
    </p:spTree>
    <p:extLst>
      <p:ext uri="{BB962C8B-B14F-4D97-AF65-F5344CB8AC3E}">
        <p14:creationId xmlns:p14="http://schemas.microsoft.com/office/powerpoint/2010/main" val="17437152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More recent policies distinguish</a:t>
            </a:r>
            <a:r>
              <a:rPr lang="en-US" baseline="0" dirty="0" smtClean="0"/>
              <a:t> between educational software and patentable software by which the University will assert ownership. It may behoove the UH BOR policy to include such distinctions. </a:t>
            </a:r>
          </a:p>
          <a:p>
            <a:endParaRPr lang="en-US" baseline="0" dirty="0" smtClean="0"/>
          </a:p>
          <a:p>
            <a:r>
              <a:rPr lang="en-US" dirty="0" smtClean="0"/>
              <a:t>The Kansas State IP Policy</a:t>
            </a:r>
            <a:r>
              <a:rPr lang="en-US" baseline="0" dirty="0" smtClean="0"/>
              <a:t> goes on to provide additional clauses for insignificant and significant use of University resources as well.</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54FAEA3E-34F7-0346-9EA7-1A0512EC34F0}" type="slidenum">
              <a:rPr lang="en-US" smtClean="0"/>
              <a:t>8</a:t>
            </a:fld>
            <a:endParaRPr lang="en-US"/>
          </a:p>
        </p:txBody>
      </p:sp>
    </p:spTree>
    <p:extLst>
      <p:ext uri="{BB962C8B-B14F-4D97-AF65-F5344CB8AC3E}">
        <p14:creationId xmlns:p14="http://schemas.microsoft.com/office/powerpoint/2010/main" val="9546278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Because the UH BOR policy usurps any policy that the UHD IP Task Force</a:t>
            </a:r>
            <a:r>
              <a:rPr lang="en-US" baseline="0" dirty="0" smtClean="0"/>
              <a:t> might draft, we found it advantageous to provide access to the UH BOR policy on the UHD </a:t>
            </a:r>
            <a:r>
              <a:rPr lang="en-US" baseline="0" dirty="0" err="1" smtClean="0"/>
              <a:t>webstie</a:t>
            </a:r>
            <a:r>
              <a:rPr lang="en-US" baseline="0" dirty="0" smtClean="0"/>
              <a:t>. </a:t>
            </a:r>
            <a:endParaRPr lang="en-US" dirty="0" smtClean="0"/>
          </a:p>
          <a:p>
            <a:endParaRPr lang="en-US" dirty="0" smtClean="0"/>
          </a:p>
          <a:p>
            <a:r>
              <a:rPr lang="en-US" dirty="0" smtClean="0"/>
              <a:t>The</a:t>
            </a:r>
            <a:r>
              <a:rPr lang="en-US" baseline="0" dirty="0" smtClean="0"/>
              <a:t> UH BOR IP policy should be accessible on the UHD Policies and Procedures website. </a:t>
            </a:r>
          </a:p>
          <a:p>
            <a:endParaRPr lang="en-US" baseline="0" dirty="0" smtClean="0"/>
          </a:p>
          <a:p>
            <a:r>
              <a:rPr lang="en-US" baseline="0" dirty="0" smtClean="0"/>
              <a:t>The UH BOR IP policy is liberal in terms of ownership rights, particularly as it relates to online course materials. Amending the existing policy could better align it with current best practices in IP policy design, and prevent potential litigation. </a:t>
            </a:r>
          </a:p>
          <a:p>
            <a:endParaRPr lang="en-US" baseline="0" dirty="0" smtClean="0"/>
          </a:p>
          <a:p>
            <a:r>
              <a:rPr lang="en-US" baseline="0" dirty="0" smtClean="0"/>
              <a:t>If any one has questions, or would like to access the UHD IP Task Force supporting documents, please email Cindy Stewart, the Task Force Chair at </a:t>
            </a:r>
            <a:r>
              <a:rPr lang="en-US" baseline="0" dirty="0" err="1" smtClean="0"/>
              <a:t>StewartCi@uhd.edu</a:t>
            </a:r>
            <a:r>
              <a:rPr lang="en-US" baseline="0" dirty="0" smtClean="0"/>
              <a:t> for an invitation to our </a:t>
            </a:r>
            <a:r>
              <a:rPr lang="en-US" baseline="0" dirty="0" err="1" smtClean="0"/>
              <a:t>Dropbox</a:t>
            </a:r>
            <a:r>
              <a:rPr lang="en-US" baseline="0" dirty="0" smtClean="0"/>
              <a:t>.</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54FAEA3E-34F7-0346-9EA7-1A0512EC34F0}" type="slidenum">
              <a:rPr lang="en-US" smtClean="0"/>
              <a:t>9</a:t>
            </a:fld>
            <a:endParaRPr lang="en-US"/>
          </a:p>
        </p:txBody>
      </p:sp>
    </p:spTree>
    <p:extLst>
      <p:ext uri="{BB962C8B-B14F-4D97-AF65-F5344CB8AC3E}">
        <p14:creationId xmlns:p14="http://schemas.microsoft.com/office/powerpoint/2010/main" val="889214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43935B9B-EE11-C543-944A-BEF0B357E589}" type="datetimeFigureOut">
              <a:rPr lang="en-US" smtClean="0"/>
              <a:t>3/18/2014</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9C1F5A0A-F6FC-4FFD-9B49-0DA8697211D9}" type="slidenum">
              <a:rPr lang="en-US" smtClean="0"/>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935B9B-EE11-C543-944A-BEF0B357E589}" type="datetimeFigureOut">
              <a:rPr lang="en-US" smtClean="0"/>
              <a:t>3/18/2014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FBBF45-09FF-DC42-90EE-F493D103C90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3935B9B-EE11-C543-944A-BEF0B357E589}" type="datetimeFigureOut">
              <a:rPr lang="en-US" smtClean="0"/>
              <a:t>3/18/2014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9DFBBF45-09FF-DC42-90EE-F493D103C906}"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3935B9B-EE11-C543-944A-BEF0B357E589}" type="datetimeFigureOut">
              <a:rPr lang="en-US" smtClean="0"/>
              <a:t>3/18/2014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FBBF45-09FF-DC42-90EE-F493D103C906}" type="slidenum">
              <a:rPr lang="en-US" smtClean="0"/>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43935B9B-EE11-C543-944A-BEF0B357E589}" type="datetimeFigureOut">
              <a:rPr lang="en-US" smtClean="0"/>
              <a:t>3/18/2014</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5744759D-0EFF-4FB2-9CCE-04E00944F0FE}" type="slidenum">
              <a:rPr lang="en-US" smtClean="0"/>
              <a:pPr/>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3935B9B-EE11-C543-944A-BEF0B357E589}" type="datetimeFigureOut">
              <a:rPr lang="en-US" smtClean="0"/>
              <a:t>3/18/2014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DFBBF45-09FF-DC42-90EE-F493D103C906}"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3935B9B-EE11-C543-944A-BEF0B357E589}" type="datetimeFigureOut">
              <a:rPr lang="en-US" smtClean="0"/>
              <a:t>3/18/2014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DFBBF45-09FF-DC42-90EE-F493D103C906}" type="slidenum">
              <a:rPr lang="en-US" smtClean="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3935B9B-EE11-C543-944A-BEF0B357E589}" type="datetimeFigureOut">
              <a:rPr lang="en-US" smtClean="0"/>
              <a:t>3/18/2014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DFBBF45-09FF-DC42-90EE-F493D103C906}" type="slidenum">
              <a:rPr lang="en-US" smtClean="0"/>
              <a:t>‹#›</a:t>
            </a:fld>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43935B9B-EE11-C543-944A-BEF0B357E589}" type="datetimeFigureOut">
              <a:rPr lang="en-US" smtClean="0"/>
              <a:t>3/18/2014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DFBBF45-09FF-DC42-90EE-F493D103C90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935B9B-EE11-C543-944A-BEF0B357E589}" type="datetimeFigureOut">
              <a:rPr lang="en-US" smtClean="0"/>
              <a:t>3/18/2014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9DFBBF45-09FF-DC42-90EE-F493D103C906}" type="slidenum">
              <a:rPr lang="en-US" smtClean="0"/>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935B9B-EE11-C543-944A-BEF0B357E589}" type="datetimeFigureOut">
              <a:rPr lang="en-US" smtClean="0"/>
              <a:t>3/18/2014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DFBBF45-09FF-DC42-90EE-F493D103C906}" type="slidenum">
              <a:rPr lang="en-US" smtClean="0"/>
              <a:t>‹#›</a:t>
            </a:fld>
            <a:endParaRPr lang="en-US" dirty="0"/>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43935B9B-EE11-C543-944A-BEF0B357E589}" type="datetimeFigureOut">
              <a:rPr lang="en-US" smtClean="0"/>
              <a:t>3/18/2014</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9DFBBF45-09FF-DC42-90EE-F493D103C906}"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www.uhsa.uh.edu/board-of-regents/policies/index.php#BOR Policies Section III"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1800" dirty="0" smtClean="0"/>
              <a:t>Report Submitted by the 2014 Intellectual Property Task Force</a:t>
            </a:r>
            <a:endParaRPr lang="en-US" sz="1800" dirty="0"/>
          </a:p>
        </p:txBody>
      </p:sp>
      <p:sp>
        <p:nvSpPr>
          <p:cNvPr id="2" name="Title 1"/>
          <p:cNvSpPr>
            <a:spLocks noGrp="1"/>
          </p:cNvSpPr>
          <p:nvPr>
            <p:ph type="title"/>
          </p:nvPr>
        </p:nvSpPr>
        <p:spPr/>
        <p:txBody>
          <a:bodyPr/>
          <a:lstStyle/>
          <a:p>
            <a:pPr algn="ctr"/>
            <a:r>
              <a:rPr lang="en-US" dirty="0" smtClean="0"/>
              <a:t>Intellectual property policies </a:t>
            </a:r>
            <a:endParaRPr lang="en-US" dirty="0"/>
          </a:p>
        </p:txBody>
      </p:sp>
    </p:spTree>
    <p:extLst>
      <p:ext uri="{BB962C8B-B14F-4D97-AF65-F5344CB8AC3E}">
        <p14:creationId xmlns:p14="http://schemas.microsoft.com/office/powerpoint/2010/main" val="208637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42739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464732100"/>
              </p:ext>
            </p:extLst>
          </p:nvPr>
        </p:nvGraphicFramePr>
        <p:xfrm>
          <a:off x="609600" y="457200"/>
          <a:ext cx="5867400" cy="5880307"/>
        </p:xfrm>
        <a:graphic>
          <a:graphicData uri="http://schemas.openxmlformats.org/drawingml/2006/table">
            <a:tbl>
              <a:tblPr firstRow="1" bandRow="1">
                <a:tableStyleId>{69CF1AB2-1976-4502-BF36-3FF5EA218861}</a:tableStyleId>
              </a:tblPr>
              <a:tblGrid>
                <a:gridCol w="1820658"/>
                <a:gridCol w="4046742"/>
              </a:tblGrid>
              <a:tr h="2043001">
                <a:tc>
                  <a:txBody>
                    <a:bodyPr/>
                    <a:lstStyle/>
                    <a:p>
                      <a:r>
                        <a:rPr lang="en-US" dirty="0" smtClean="0"/>
                        <a:t>Membership</a:t>
                      </a:r>
                      <a:endParaRPr lang="en-US" dirty="0"/>
                    </a:p>
                  </a:txBody>
                  <a:tcPr/>
                </a:tc>
                <a:tc>
                  <a:txBody>
                    <a:bodyPr/>
                    <a:lstStyle/>
                    <a:p>
                      <a:r>
                        <a:rPr lang="en-US" dirty="0" smtClean="0"/>
                        <a:t>The Intellectual Property Task</a:t>
                      </a:r>
                      <a:r>
                        <a:rPr lang="en-US" baseline="0" dirty="0" smtClean="0"/>
                        <a:t> Force consists of eight members, three of whom serve on Faculty Senate (Cindy Stewart, Ron Beebe, and Sergiy Koshkin). College representatives include Gail Evans, Penny Smith, Mian Jiang, Byron Christmas, and Hong Lin.</a:t>
                      </a:r>
                      <a:endParaRPr lang="en-US" dirty="0"/>
                    </a:p>
                  </a:txBody>
                  <a:tcPr/>
                </a:tc>
              </a:tr>
              <a:tr h="1082562">
                <a:tc>
                  <a:txBody>
                    <a:bodyPr/>
                    <a:lstStyle/>
                    <a:p>
                      <a:r>
                        <a:rPr lang="en-US" dirty="0" smtClean="0"/>
                        <a:t>Terms of Membership</a:t>
                      </a:r>
                      <a:endParaRPr lang="en-US" dirty="0"/>
                    </a:p>
                  </a:txBody>
                  <a:tcPr/>
                </a:tc>
                <a:tc>
                  <a:txBody>
                    <a:bodyPr/>
                    <a:lstStyle/>
                    <a:p>
                      <a:r>
                        <a:rPr lang="en-US" dirty="0" smtClean="0"/>
                        <a:t>One academic year appointment</a:t>
                      </a:r>
                      <a:endParaRPr lang="en-US" dirty="0"/>
                    </a:p>
                  </a:txBody>
                  <a:tcPr/>
                </a:tc>
              </a:tr>
              <a:tr h="2754744">
                <a:tc>
                  <a:txBody>
                    <a:bodyPr/>
                    <a:lstStyle/>
                    <a:p>
                      <a:r>
                        <a:rPr lang="en-US" dirty="0" smtClean="0"/>
                        <a:t>Charge</a:t>
                      </a:r>
                      <a:endParaRPr lang="en-US" dirty="0"/>
                    </a:p>
                  </a:txBody>
                  <a:tcPr/>
                </a:tc>
                <a:tc>
                  <a:txBody>
                    <a:bodyPr/>
                    <a:lstStyle/>
                    <a:p>
                      <a:pPr marL="342900" indent="-342900">
                        <a:buFont typeface="+mj-lt"/>
                        <a:buAutoNum type="arabicPeriod"/>
                      </a:pPr>
                      <a:r>
                        <a:rPr lang="en-US" dirty="0" smtClean="0"/>
                        <a:t>Review the UH System Intellectual Property Policies</a:t>
                      </a:r>
                    </a:p>
                    <a:p>
                      <a:pPr marL="342900" indent="-342900">
                        <a:buFont typeface="+mj-lt"/>
                        <a:buAutoNum type="arabicPeriod"/>
                      </a:pPr>
                      <a:r>
                        <a:rPr lang="en-US" dirty="0" smtClean="0"/>
                        <a:t>Review Intellectual</a:t>
                      </a:r>
                      <a:r>
                        <a:rPr lang="en-US" baseline="0" dirty="0" smtClean="0"/>
                        <a:t> </a:t>
                      </a:r>
                      <a:r>
                        <a:rPr lang="en-US" dirty="0" smtClean="0"/>
                        <a:t>Property Policies Outside the UH System</a:t>
                      </a:r>
                    </a:p>
                    <a:p>
                      <a:pPr marL="342900" marR="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t>Review of Case Law on Intellectual Property and Common Definitions</a:t>
                      </a:r>
                    </a:p>
                    <a:p>
                      <a:pPr marL="342900" indent="-342900">
                        <a:buFont typeface="+mj-lt"/>
                        <a:buAutoNum type="arabicPeriod"/>
                      </a:pPr>
                      <a:r>
                        <a:rPr lang="en-US" dirty="0" smtClean="0"/>
                        <a:t>Draft</a:t>
                      </a:r>
                      <a:r>
                        <a:rPr lang="en-US" baseline="0" dirty="0" smtClean="0"/>
                        <a:t> an Intellectual Property Policy for Faculty Senate Review</a:t>
                      </a:r>
                      <a:endParaRPr lang="en-US" dirty="0"/>
                    </a:p>
                  </a:txBody>
                  <a:tcPr/>
                </a:tc>
              </a:tr>
            </a:tbl>
          </a:graphicData>
        </a:graphic>
      </p:graphicFrame>
      <p:sp>
        <p:nvSpPr>
          <p:cNvPr id="4" name="Title 3"/>
          <p:cNvSpPr>
            <a:spLocks noGrp="1"/>
          </p:cNvSpPr>
          <p:nvPr>
            <p:ph type="title"/>
          </p:nvPr>
        </p:nvSpPr>
        <p:spPr>
          <a:xfrm>
            <a:off x="7159752" y="457200"/>
            <a:ext cx="1675660" cy="5880306"/>
          </a:xfrm>
        </p:spPr>
        <p:txBody>
          <a:bodyPr vert="wordArtVert" anchor="ctr"/>
          <a:lstStyle/>
          <a:p>
            <a:r>
              <a:rPr lang="en-US" sz="3600" dirty="0" smtClean="0"/>
              <a:t>Senate Charges</a:t>
            </a:r>
            <a:endParaRPr lang="en-US" sz="3600" dirty="0"/>
          </a:p>
        </p:txBody>
      </p:sp>
    </p:spTree>
    <p:extLst>
      <p:ext uri="{BB962C8B-B14F-4D97-AF65-F5344CB8AC3E}">
        <p14:creationId xmlns:p14="http://schemas.microsoft.com/office/powerpoint/2010/main" val="3261685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Scope and authority of policies</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41433711"/>
              </p:ext>
            </p:extLst>
          </p:nvPr>
        </p:nvGraphicFramePr>
        <p:xfrm>
          <a:off x="219823" y="1719071"/>
          <a:ext cx="8569070" cy="48504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545342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7162799" y="537284"/>
            <a:ext cx="1600201" cy="5922331"/>
          </a:xfrm>
        </p:spPr>
        <p:txBody>
          <a:bodyPr vert="vert270" anchor="ctr">
            <a:normAutofit/>
          </a:bodyPr>
          <a:lstStyle/>
          <a:p>
            <a:pPr algn="ctr"/>
            <a:r>
              <a:rPr lang="en-US" sz="2400" dirty="0" smtClean="0"/>
              <a:t>REVIEW OF UH SYSTEM INTELLECTUAL PROPERTY POLICIES</a:t>
            </a:r>
            <a:endParaRPr lang="en-US" sz="2400" dirty="0"/>
          </a:p>
        </p:txBody>
      </p:sp>
      <p:sp>
        <p:nvSpPr>
          <p:cNvPr id="3" name="Title 2"/>
          <p:cNvSpPr>
            <a:spLocks noGrp="1"/>
          </p:cNvSpPr>
          <p:nvPr>
            <p:ph type="title"/>
          </p:nvPr>
        </p:nvSpPr>
        <p:spPr/>
        <p:txBody>
          <a:bodyPr/>
          <a:lstStyle/>
          <a:p>
            <a:pPr algn="l"/>
            <a:r>
              <a:rPr lang="en-US" dirty="0" smtClean="0">
                <a:hlinkClick r:id="rId3"/>
              </a:rPr>
              <a:t>UH System Board of Regents Intellectual Property Policy</a:t>
            </a:r>
            <a:endParaRPr lang="en-US" dirty="0"/>
          </a:p>
        </p:txBody>
      </p:sp>
    </p:spTree>
    <p:extLst>
      <p:ext uri="{BB962C8B-B14F-4D97-AF65-F5344CB8AC3E}">
        <p14:creationId xmlns:p14="http://schemas.microsoft.com/office/powerpoint/2010/main" val="19660051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solidFill>
            <a:schemeClr val="accent1"/>
          </a:solidFill>
        </p:spPr>
        <p:txBody>
          <a:bodyPr>
            <a:normAutofit fontScale="92500" lnSpcReduction="20000"/>
          </a:bodyPr>
          <a:lstStyle/>
          <a:p>
            <a:r>
              <a:rPr lang="en-US" dirty="0" smtClean="0"/>
              <a:t>UH BOR Technology Ownership</a:t>
            </a:r>
            <a:endParaRPr lang="en-US" dirty="0"/>
          </a:p>
        </p:txBody>
      </p:sp>
      <p:sp>
        <p:nvSpPr>
          <p:cNvPr id="3" name="Content Placeholder 2"/>
          <p:cNvSpPr>
            <a:spLocks noGrp="1"/>
          </p:cNvSpPr>
          <p:nvPr>
            <p:ph sz="half" idx="2"/>
          </p:nvPr>
        </p:nvSpPr>
        <p:spPr>
          <a:xfrm>
            <a:off x="457200" y="2438399"/>
            <a:ext cx="4040188" cy="4070061"/>
          </a:xfrm>
          <a:solidFill>
            <a:schemeClr val="tx1">
              <a:lumMod val="40000"/>
              <a:lumOff val="60000"/>
            </a:schemeClr>
          </a:solidFill>
        </p:spPr>
        <p:txBody>
          <a:bodyPr>
            <a:normAutofit/>
          </a:bodyPr>
          <a:lstStyle/>
          <a:p>
            <a:r>
              <a:rPr lang="en-US" dirty="0" smtClean="0"/>
              <a:t>UH BOR </a:t>
            </a:r>
            <a:r>
              <a:rPr lang="en-US" dirty="0"/>
              <a:t>o</a:t>
            </a:r>
            <a:r>
              <a:rPr lang="en-US" dirty="0" smtClean="0"/>
              <a:t>wnership claims are described </a:t>
            </a:r>
            <a:r>
              <a:rPr lang="en-US" dirty="0"/>
              <a:t>separately </a:t>
            </a:r>
            <a:r>
              <a:rPr lang="en-US" dirty="0" smtClean="0"/>
              <a:t>for technology and copyrightable materials.  </a:t>
            </a:r>
          </a:p>
          <a:p>
            <a:pPr lvl="1"/>
            <a:r>
              <a:rPr lang="en-US" dirty="0" smtClean="0"/>
              <a:t>The BOR owns all IP rights for technology that is conceived or reduced to practice by any person engaged in University research.</a:t>
            </a:r>
          </a:p>
        </p:txBody>
      </p:sp>
      <p:sp>
        <p:nvSpPr>
          <p:cNvPr id="4" name="Text Placeholder 3"/>
          <p:cNvSpPr>
            <a:spLocks noGrp="1"/>
          </p:cNvSpPr>
          <p:nvPr>
            <p:ph type="body" sz="quarter" idx="3"/>
          </p:nvPr>
        </p:nvSpPr>
        <p:spPr>
          <a:solidFill>
            <a:srgbClr val="907F76"/>
          </a:solidFill>
        </p:spPr>
        <p:txBody>
          <a:bodyPr>
            <a:normAutofit fontScale="92500" lnSpcReduction="20000"/>
          </a:bodyPr>
          <a:lstStyle/>
          <a:p>
            <a:r>
              <a:rPr lang="en-US" dirty="0" smtClean="0"/>
              <a:t>Policies Conforming with Best Practices</a:t>
            </a:r>
            <a:endParaRPr lang="en-US" dirty="0"/>
          </a:p>
        </p:txBody>
      </p:sp>
      <p:sp>
        <p:nvSpPr>
          <p:cNvPr id="5" name="Content Placeholder 4"/>
          <p:cNvSpPr>
            <a:spLocks noGrp="1"/>
          </p:cNvSpPr>
          <p:nvPr>
            <p:ph sz="quarter" idx="4"/>
          </p:nvPr>
        </p:nvSpPr>
        <p:spPr>
          <a:xfrm>
            <a:off x="4645025" y="2438399"/>
            <a:ext cx="4041775" cy="4070061"/>
          </a:xfrm>
          <a:solidFill>
            <a:srgbClr val="C3B1A7"/>
          </a:solidFill>
        </p:spPr>
        <p:txBody>
          <a:bodyPr>
            <a:normAutofit/>
          </a:bodyPr>
          <a:lstStyle/>
          <a:p>
            <a:r>
              <a:rPr lang="en-US" dirty="0" smtClean="0"/>
              <a:t>UT provides a two-part description of ownership, which includes IP owned by the creator, and IP owned by the UT BOR.</a:t>
            </a:r>
            <a:endParaRPr lang="en-US" dirty="0"/>
          </a:p>
        </p:txBody>
      </p:sp>
      <p:sp>
        <p:nvSpPr>
          <p:cNvPr id="6" name="Title 5"/>
          <p:cNvSpPr>
            <a:spLocks noGrp="1"/>
          </p:cNvSpPr>
          <p:nvPr>
            <p:ph type="title"/>
          </p:nvPr>
        </p:nvSpPr>
        <p:spPr>
          <a:xfrm>
            <a:off x="381000" y="221525"/>
            <a:ext cx="8381260" cy="1170527"/>
          </a:xfrm>
        </p:spPr>
        <p:txBody>
          <a:bodyPr/>
          <a:lstStyle/>
          <a:p>
            <a:r>
              <a:rPr lang="en-US" sz="2800" dirty="0" smtClean="0"/>
              <a:t>Comparison of the UH Board of Regents intellectual property policy with “Best practices”</a:t>
            </a:r>
            <a:endParaRPr lang="en-US" sz="2800" dirty="0"/>
          </a:p>
        </p:txBody>
      </p:sp>
    </p:spTree>
    <p:extLst>
      <p:ext uri="{BB962C8B-B14F-4D97-AF65-F5344CB8AC3E}">
        <p14:creationId xmlns:p14="http://schemas.microsoft.com/office/powerpoint/2010/main" val="2206240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solidFill>
            <a:srgbClr val="907F76"/>
          </a:solidFill>
        </p:spPr>
        <p:txBody>
          <a:bodyPr>
            <a:normAutofit fontScale="92500" lnSpcReduction="20000"/>
          </a:bodyPr>
          <a:lstStyle/>
          <a:p>
            <a:r>
              <a:rPr lang="en-US" dirty="0" smtClean="0"/>
              <a:t>UH BOR Copyright Ownership</a:t>
            </a:r>
            <a:endParaRPr lang="en-US" dirty="0"/>
          </a:p>
        </p:txBody>
      </p:sp>
      <p:sp>
        <p:nvSpPr>
          <p:cNvPr id="3" name="Content Placeholder 2"/>
          <p:cNvSpPr>
            <a:spLocks noGrp="1"/>
          </p:cNvSpPr>
          <p:nvPr>
            <p:ph sz="half" idx="2"/>
          </p:nvPr>
        </p:nvSpPr>
        <p:spPr>
          <a:solidFill>
            <a:srgbClr val="C3B1A7"/>
          </a:solidFill>
        </p:spPr>
        <p:txBody>
          <a:bodyPr/>
          <a:lstStyle/>
          <a:p>
            <a:pPr marL="274320" lvl="1" indent="-228600">
              <a:buClr>
                <a:schemeClr val="accent1"/>
              </a:buClr>
              <a:buFont typeface="Wingdings 2" pitchFamily="18" charset="2"/>
              <a:buChar char=""/>
            </a:pPr>
            <a:r>
              <a:rPr lang="en-US" dirty="0"/>
              <a:t>Ownership of copyright will be asserted for films, audiovisual works, slide programs, film strips, sound and video recordings with original performances, and programmed instructional materials.</a:t>
            </a:r>
          </a:p>
          <a:p>
            <a:endParaRPr lang="en-US" dirty="0"/>
          </a:p>
        </p:txBody>
      </p:sp>
      <p:sp>
        <p:nvSpPr>
          <p:cNvPr id="4" name="Text Placeholder 3"/>
          <p:cNvSpPr>
            <a:spLocks noGrp="1"/>
          </p:cNvSpPr>
          <p:nvPr>
            <p:ph type="body" sz="quarter" idx="3"/>
          </p:nvPr>
        </p:nvSpPr>
        <p:spPr>
          <a:solidFill>
            <a:srgbClr val="907F76"/>
          </a:solidFill>
        </p:spPr>
        <p:txBody>
          <a:bodyPr>
            <a:normAutofit fontScale="92500" lnSpcReduction="20000"/>
          </a:bodyPr>
          <a:lstStyle/>
          <a:p>
            <a:r>
              <a:rPr lang="en-US" dirty="0" smtClean="0"/>
              <a:t>Policy Conforming with Best Practices</a:t>
            </a:r>
            <a:endParaRPr lang="en-US" dirty="0"/>
          </a:p>
        </p:txBody>
      </p:sp>
      <p:sp>
        <p:nvSpPr>
          <p:cNvPr id="5" name="Content Placeholder 4"/>
          <p:cNvSpPr>
            <a:spLocks noGrp="1"/>
          </p:cNvSpPr>
          <p:nvPr>
            <p:ph sz="quarter" idx="4"/>
          </p:nvPr>
        </p:nvSpPr>
        <p:spPr>
          <a:solidFill>
            <a:srgbClr val="C3B1A7"/>
          </a:solidFill>
        </p:spPr>
        <p:txBody>
          <a:bodyPr>
            <a:normAutofit lnSpcReduction="10000"/>
          </a:bodyPr>
          <a:lstStyle/>
          <a:p>
            <a:r>
              <a:rPr lang="en-US" dirty="0" smtClean="0"/>
              <a:t>UT provides a description of situations in which the BOR will and will not assert ownership.</a:t>
            </a:r>
          </a:p>
          <a:p>
            <a:r>
              <a:rPr lang="en-US" dirty="0" smtClean="0"/>
              <a:t>UT provides a description of what circumstances render ownership to the creator/author.</a:t>
            </a:r>
            <a:endParaRPr lang="en-US" dirty="0"/>
          </a:p>
        </p:txBody>
      </p:sp>
      <p:sp>
        <p:nvSpPr>
          <p:cNvPr id="6" name="Title 5"/>
          <p:cNvSpPr>
            <a:spLocks noGrp="1"/>
          </p:cNvSpPr>
          <p:nvPr>
            <p:ph type="title"/>
          </p:nvPr>
        </p:nvSpPr>
        <p:spPr>
          <a:xfrm>
            <a:off x="381000" y="233737"/>
            <a:ext cx="8381260" cy="1054394"/>
          </a:xfrm>
        </p:spPr>
        <p:txBody>
          <a:bodyPr/>
          <a:lstStyle/>
          <a:p>
            <a:r>
              <a:rPr lang="en-US" sz="2800" dirty="0"/>
              <a:t>Comparison of the UH Board of Regents intellectual property policy with “Best practices”</a:t>
            </a:r>
          </a:p>
        </p:txBody>
      </p:sp>
    </p:spTree>
    <p:extLst>
      <p:ext uri="{BB962C8B-B14F-4D97-AF65-F5344CB8AC3E}">
        <p14:creationId xmlns:p14="http://schemas.microsoft.com/office/powerpoint/2010/main" val="3594988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solidFill>
            <a:srgbClr val="907F76"/>
          </a:solidFill>
        </p:spPr>
        <p:txBody>
          <a:bodyPr>
            <a:normAutofit fontScale="85000" lnSpcReduction="20000"/>
          </a:bodyPr>
          <a:lstStyle/>
          <a:p>
            <a:r>
              <a:rPr lang="en-US" dirty="0" smtClean="0"/>
              <a:t>UH BOR Description of University Research/Support</a:t>
            </a:r>
            <a:endParaRPr lang="en-US" dirty="0"/>
          </a:p>
        </p:txBody>
      </p:sp>
      <p:sp>
        <p:nvSpPr>
          <p:cNvPr id="3" name="Content Placeholder 2"/>
          <p:cNvSpPr>
            <a:spLocks noGrp="1"/>
          </p:cNvSpPr>
          <p:nvPr>
            <p:ph sz="half" idx="2"/>
          </p:nvPr>
        </p:nvSpPr>
        <p:spPr>
          <a:xfrm>
            <a:off x="207610" y="2438399"/>
            <a:ext cx="4289778" cy="4265437"/>
          </a:xfrm>
        </p:spPr>
        <p:txBody>
          <a:bodyPr>
            <a:normAutofit fontScale="25000" lnSpcReduction="20000"/>
          </a:bodyPr>
          <a:lstStyle/>
          <a:p>
            <a:r>
              <a:rPr lang="en-US" sz="5600" b="1" dirty="0" smtClean="0"/>
              <a:t>University Research </a:t>
            </a:r>
            <a:r>
              <a:rPr lang="en-US" sz="5600" dirty="0" smtClean="0"/>
              <a:t>includes all </a:t>
            </a:r>
            <a:r>
              <a:rPr lang="en-US" sz="5600" dirty="0"/>
              <a:t>research, activities, or work within the </a:t>
            </a:r>
            <a:r>
              <a:rPr lang="en-US" sz="5600" dirty="0" smtClean="0"/>
              <a:t>scope, </a:t>
            </a:r>
            <a:r>
              <a:rPr lang="en-US" sz="5600" dirty="0"/>
              <a:t>or related to a person’s </a:t>
            </a:r>
            <a:r>
              <a:rPr lang="en-US" sz="5600" dirty="0" smtClean="0"/>
              <a:t>expertise, </a:t>
            </a:r>
            <a:r>
              <a:rPr lang="en-US" sz="5600" dirty="0"/>
              <a:t>or general area of employment responsibility, or that has resulted from activities performed by the person on University time, with University support of funds or facilities, including work under a research agreement with an external sponsor and research conducted by anyone, whether or not a person as defined in this policy, who </a:t>
            </a:r>
            <a:r>
              <a:rPr lang="en-US" sz="5600" dirty="0" smtClean="0"/>
              <a:t>utilizes </a:t>
            </a:r>
            <a:r>
              <a:rPr lang="en-US" sz="5600" dirty="0"/>
              <a:t>University resources</a:t>
            </a:r>
            <a:r>
              <a:rPr lang="en-US" sz="5600" dirty="0" smtClean="0"/>
              <a:t>.</a:t>
            </a:r>
          </a:p>
          <a:p>
            <a:r>
              <a:rPr lang="en-US" sz="5600" b="1" dirty="0" smtClean="0"/>
              <a:t>University Support </a:t>
            </a:r>
            <a:r>
              <a:rPr lang="en-US" sz="5600" dirty="0" smtClean="0"/>
              <a:t>is defined as, but not limited to equipment, materials, staff services, university departments or units used in the development of copyrighted materials at no expense to the creator, as well as support for the development of copyrightable materials such as money in excess of normal salary, reduced teaching load, release time, or resources from university, college, or department. </a:t>
            </a:r>
          </a:p>
          <a:p>
            <a:endParaRPr lang="en-US" dirty="0"/>
          </a:p>
          <a:p>
            <a:endParaRPr lang="en-US" dirty="0"/>
          </a:p>
        </p:txBody>
      </p:sp>
      <p:sp>
        <p:nvSpPr>
          <p:cNvPr id="4" name="Text Placeholder 3"/>
          <p:cNvSpPr>
            <a:spLocks noGrp="1"/>
          </p:cNvSpPr>
          <p:nvPr>
            <p:ph type="body" sz="quarter" idx="3"/>
          </p:nvPr>
        </p:nvSpPr>
        <p:spPr>
          <a:solidFill>
            <a:srgbClr val="907F76"/>
          </a:solidFill>
        </p:spPr>
        <p:txBody>
          <a:bodyPr>
            <a:normAutofit fontScale="85000" lnSpcReduction="20000"/>
          </a:bodyPr>
          <a:lstStyle/>
          <a:p>
            <a:r>
              <a:rPr lang="en-US" dirty="0" smtClean="0"/>
              <a:t>WIPO Definitions of University Resources</a:t>
            </a:r>
            <a:endParaRPr lang="en-US" dirty="0"/>
          </a:p>
        </p:txBody>
      </p:sp>
      <p:sp>
        <p:nvSpPr>
          <p:cNvPr id="5" name="Content Placeholder 4"/>
          <p:cNvSpPr>
            <a:spLocks noGrp="1"/>
          </p:cNvSpPr>
          <p:nvPr>
            <p:ph sz="quarter" idx="4"/>
          </p:nvPr>
        </p:nvSpPr>
        <p:spPr>
          <a:xfrm>
            <a:off x="4497389" y="2438399"/>
            <a:ext cx="4189412" cy="4265437"/>
          </a:xfrm>
        </p:spPr>
        <p:txBody>
          <a:bodyPr/>
          <a:lstStyle/>
          <a:p>
            <a:r>
              <a:rPr lang="en-US" dirty="0" smtClean="0"/>
              <a:t>Differentiate between insignificant and significant use of University resources.</a:t>
            </a:r>
          </a:p>
          <a:p>
            <a:r>
              <a:rPr lang="en-US" dirty="0" smtClean="0"/>
              <a:t>Specify what University support does not include.</a:t>
            </a:r>
          </a:p>
          <a:p>
            <a:endParaRPr lang="en-US" dirty="0" smtClean="0"/>
          </a:p>
          <a:p>
            <a:endParaRPr lang="en-US" dirty="0" smtClean="0"/>
          </a:p>
          <a:p>
            <a:pPr marL="45720" indent="0">
              <a:buNone/>
            </a:pPr>
            <a:endParaRPr lang="en-US" dirty="0"/>
          </a:p>
        </p:txBody>
      </p:sp>
      <p:sp>
        <p:nvSpPr>
          <p:cNvPr id="6" name="Title 5"/>
          <p:cNvSpPr>
            <a:spLocks noGrp="1"/>
          </p:cNvSpPr>
          <p:nvPr>
            <p:ph type="title"/>
          </p:nvPr>
        </p:nvSpPr>
        <p:spPr>
          <a:xfrm>
            <a:off x="381000" y="245948"/>
            <a:ext cx="8381260" cy="1054394"/>
          </a:xfrm>
        </p:spPr>
        <p:txBody>
          <a:bodyPr/>
          <a:lstStyle/>
          <a:p>
            <a:r>
              <a:rPr lang="en-US" sz="2800" dirty="0"/>
              <a:t>Comparison of the UH Board of Regents intellectual property policy with “Best practices”</a:t>
            </a:r>
          </a:p>
        </p:txBody>
      </p:sp>
    </p:spTree>
    <p:extLst>
      <p:ext uri="{BB962C8B-B14F-4D97-AF65-F5344CB8AC3E}">
        <p14:creationId xmlns:p14="http://schemas.microsoft.com/office/powerpoint/2010/main" val="1415284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solidFill>
            <a:srgbClr val="907F76"/>
          </a:solidFill>
        </p:spPr>
        <p:txBody>
          <a:bodyPr>
            <a:normAutofit fontScale="92500" lnSpcReduction="20000"/>
          </a:bodyPr>
          <a:lstStyle/>
          <a:p>
            <a:r>
              <a:rPr lang="en-US" dirty="0" smtClean="0"/>
              <a:t>UH BOR Ownership of Online Course Materials</a:t>
            </a:r>
            <a:endParaRPr lang="en-US" dirty="0"/>
          </a:p>
        </p:txBody>
      </p:sp>
      <p:sp>
        <p:nvSpPr>
          <p:cNvPr id="3" name="Content Placeholder 2"/>
          <p:cNvSpPr>
            <a:spLocks noGrp="1"/>
          </p:cNvSpPr>
          <p:nvPr>
            <p:ph sz="half" idx="2"/>
          </p:nvPr>
        </p:nvSpPr>
        <p:spPr>
          <a:xfrm>
            <a:off x="256459" y="2438399"/>
            <a:ext cx="4240929" cy="3972373"/>
          </a:xfrm>
          <a:solidFill>
            <a:srgbClr val="C3B1A7"/>
          </a:solidFill>
        </p:spPr>
        <p:txBody>
          <a:bodyPr>
            <a:normAutofit fontScale="85000" lnSpcReduction="10000"/>
          </a:bodyPr>
          <a:lstStyle/>
          <a:p>
            <a:r>
              <a:rPr lang="en-US" dirty="0" smtClean="0"/>
              <a:t>For the purposes of this policy, a work whose presentation and use are interactive (other than for the purposes of searching the text or otherwise locating material, or for verifying answers) will be regarded as a computer program rather than a book. When questions of ownership arise, and until the dispute is resolved, it will be managed as though the University owns the copyright.</a:t>
            </a:r>
            <a:endParaRPr lang="en-US" dirty="0"/>
          </a:p>
        </p:txBody>
      </p:sp>
      <p:sp>
        <p:nvSpPr>
          <p:cNvPr id="4" name="Text Placeholder 3"/>
          <p:cNvSpPr>
            <a:spLocks noGrp="1"/>
          </p:cNvSpPr>
          <p:nvPr>
            <p:ph type="body" sz="quarter" idx="3"/>
          </p:nvPr>
        </p:nvSpPr>
        <p:spPr>
          <a:solidFill>
            <a:srgbClr val="907F76"/>
          </a:solidFill>
        </p:spPr>
        <p:txBody>
          <a:bodyPr>
            <a:normAutofit fontScale="92500" lnSpcReduction="20000"/>
          </a:bodyPr>
          <a:lstStyle/>
          <a:p>
            <a:r>
              <a:rPr lang="en-US" dirty="0" smtClean="0"/>
              <a:t>Policies Conforming with Best Practices</a:t>
            </a:r>
            <a:endParaRPr lang="en-US" dirty="0"/>
          </a:p>
        </p:txBody>
      </p:sp>
      <p:sp>
        <p:nvSpPr>
          <p:cNvPr id="5" name="Content Placeholder 4"/>
          <p:cNvSpPr>
            <a:spLocks noGrp="1"/>
          </p:cNvSpPr>
          <p:nvPr>
            <p:ph sz="quarter" idx="4"/>
          </p:nvPr>
        </p:nvSpPr>
        <p:spPr>
          <a:xfrm>
            <a:off x="4645025" y="2438399"/>
            <a:ext cx="4245569" cy="3972373"/>
          </a:xfrm>
          <a:solidFill>
            <a:srgbClr val="C3B1A7"/>
          </a:solidFill>
        </p:spPr>
        <p:txBody>
          <a:bodyPr>
            <a:normAutofit/>
          </a:bodyPr>
          <a:lstStyle/>
          <a:p>
            <a:r>
              <a:rPr lang="en-US" sz="1100" dirty="0" smtClean="0"/>
              <a:t>University of Tulsa IP policy states that all rights to copyrightable material in educational materials for online courses, including software developed as a component of education materials shall belong to the author, subject to University to a royalty-free license to use the educational materials for online courses for research and educational purposes, and to make modifications and improvements to the educational materials.</a:t>
            </a:r>
          </a:p>
          <a:p>
            <a:r>
              <a:rPr lang="en-US" sz="1100" b="1" dirty="0" smtClean="0"/>
              <a:t>Kansas State </a:t>
            </a:r>
            <a:r>
              <a:rPr lang="en-US" sz="1100" dirty="0" smtClean="0"/>
              <a:t>specifies ownership of content and presentation in their IP Policy.</a:t>
            </a:r>
          </a:p>
          <a:p>
            <a:pPr lvl="1"/>
            <a:r>
              <a:rPr lang="en-US" sz="1100" dirty="0" smtClean="0"/>
              <a:t>When a creator of courseware develops an idea for a new course, or changes an existing course without substantial use of University resources and without begin institution directed, the ownership of both the IP and presentation remain with the employee.</a:t>
            </a:r>
          </a:p>
          <a:p>
            <a:pPr lvl="1"/>
            <a:r>
              <a:rPr lang="en-US" sz="1100" dirty="0" smtClean="0"/>
              <a:t>In situations in which there was substantial use of University resources,</a:t>
            </a:r>
            <a:r>
              <a:rPr lang="en-US" sz="1100" dirty="0"/>
              <a:t> </a:t>
            </a:r>
            <a:r>
              <a:rPr lang="en-US" sz="1100" dirty="0" smtClean="0"/>
              <a:t>the University makes no claim to the IP of the courseware. However, the ownership of the presentation or materials remain with </a:t>
            </a:r>
            <a:r>
              <a:rPr lang="en-US" sz="1100" dirty="0"/>
              <a:t>K</a:t>
            </a:r>
            <a:r>
              <a:rPr lang="en-US" sz="1100" dirty="0" smtClean="0"/>
              <a:t>ansas State University.</a:t>
            </a:r>
            <a:endParaRPr lang="en-US" sz="1100" dirty="0"/>
          </a:p>
        </p:txBody>
      </p:sp>
      <p:sp>
        <p:nvSpPr>
          <p:cNvPr id="6" name="Title 5"/>
          <p:cNvSpPr>
            <a:spLocks noGrp="1"/>
          </p:cNvSpPr>
          <p:nvPr>
            <p:ph type="title"/>
          </p:nvPr>
        </p:nvSpPr>
        <p:spPr>
          <a:xfrm>
            <a:off x="381000" y="245948"/>
            <a:ext cx="8381260" cy="1054394"/>
          </a:xfrm>
        </p:spPr>
        <p:txBody>
          <a:bodyPr/>
          <a:lstStyle/>
          <a:p>
            <a:r>
              <a:rPr lang="en-US" sz="2800" dirty="0"/>
              <a:t>Comparison of the UH Board of Regents intellectual property policy with “Best practices”</a:t>
            </a:r>
          </a:p>
        </p:txBody>
      </p:sp>
    </p:spTree>
    <p:extLst>
      <p:ext uri="{BB962C8B-B14F-4D97-AF65-F5344CB8AC3E}">
        <p14:creationId xmlns:p14="http://schemas.microsoft.com/office/powerpoint/2010/main" val="76514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010400" y="1001302"/>
            <a:ext cx="1981200" cy="4994296"/>
          </a:xfrm>
        </p:spPr>
        <p:txBody>
          <a:bodyPr anchor="t">
            <a:normAutofit/>
          </a:bodyPr>
          <a:lstStyle/>
          <a:p>
            <a:endParaRPr lang="en-US" sz="4000" dirty="0" smtClean="0"/>
          </a:p>
          <a:p>
            <a:r>
              <a:rPr lang="en-US" sz="3200" dirty="0" smtClean="0"/>
              <a:t>1.</a:t>
            </a:r>
          </a:p>
          <a:p>
            <a:endParaRPr lang="en-US" sz="2400" dirty="0" smtClean="0"/>
          </a:p>
          <a:p>
            <a:endParaRPr lang="en-US" sz="2400" dirty="0" smtClean="0"/>
          </a:p>
          <a:p>
            <a:r>
              <a:rPr lang="en-US" sz="3200" dirty="0" smtClean="0"/>
              <a:t>2.</a:t>
            </a:r>
            <a:endParaRPr lang="en-US" sz="3200" dirty="0"/>
          </a:p>
        </p:txBody>
      </p:sp>
      <p:sp>
        <p:nvSpPr>
          <p:cNvPr id="3" name="Title 2"/>
          <p:cNvSpPr>
            <a:spLocks noGrp="1"/>
          </p:cNvSpPr>
          <p:nvPr>
            <p:ph type="title"/>
          </p:nvPr>
        </p:nvSpPr>
        <p:spPr>
          <a:xfrm>
            <a:off x="457200" y="586128"/>
            <a:ext cx="6324600" cy="5849066"/>
          </a:xfrm>
        </p:spPr>
        <p:txBody>
          <a:bodyPr anchor="t"/>
          <a:lstStyle/>
          <a:p>
            <a:pPr algn="l"/>
            <a:r>
              <a:rPr lang="en-US" sz="2400" cap="none" dirty="0" smtClean="0">
                <a:latin typeface="Franklin Gothic Medium"/>
                <a:cs typeface="Franklin Gothic Medium"/>
              </a:rPr>
              <a:t>THE UHD INTELLECTUAL PROPERTY TASK FORCE RECOMMENDS THE FOLLOWING:</a:t>
            </a:r>
            <a:r>
              <a:rPr lang="en-US" sz="2000" cap="none" dirty="0" smtClean="0">
                <a:latin typeface="Franklin Gothic Medium"/>
                <a:cs typeface="Franklin Gothic Medium"/>
              </a:rPr>
              <a:t/>
            </a:r>
            <a:br>
              <a:rPr lang="en-US" sz="2000" cap="none" dirty="0" smtClean="0">
                <a:latin typeface="Franklin Gothic Medium"/>
                <a:cs typeface="Franklin Gothic Medium"/>
              </a:rPr>
            </a:br>
            <a:r>
              <a:rPr lang="en-US" sz="2000" cap="none" dirty="0">
                <a:latin typeface="Franklin Gothic Medium"/>
                <a:cs typeface="Franklin Gothic Medium"/>
              </a:rPr>
              <a:t/>
            </a:r>
            <a:br>
              <a:rPr lang="en-US" sz="2000" cap="none" dirty="0">
                <a:latin typeface="Franklin Gothic Medium"/>
                <a:cs typeface="Franklin Gothic Medium"/>
              </a:rPr>
            </a:br>
            <a:r>
              <a:rPr lang="en-US" sz="2000" cap="none" dirty="0" smtClean="0">
                <a:latin typeface="Franklin Gothic Medium"/>
                <a:cs typeface="Franklin Gothic Medium"/>
              </a:rPr>
              <a:t>Provide a link to the UH Board of Regents Intellectual Property Policy, 21.08 on the UHD Policies and Procedures Webpage. </a:t>
            </a:r>
            <a:br>
              <a:rPr lang="en-US" sz="2000" cap="none" dirty="0" smtClean="0">
                <a:latin typeface="Franklin Gothic Medium"/>
                <a:cs typeface="Franklin Gothic Medium"/>
              </a:rPr>
            </a:br>
            <a:r>
              <a:rPr lang="en-US" sz="2000" cap="none" dirty="0" smtClean="0">
                <a:latin typeface="Franklin Gothic Medium"/>
                <a:cs typeface="Franklin Gothic Medium"/>
              </a:rPr>
              <a:t/>
            </a:r>
            <a:br>
              <a:rPr lang="en-US" sz="2000" cap="none" dirty="0" smtClean="0">
                <a:latin typeface="Franklin Gothic Medium"/>
                <a:cs typeface="Franklin Gothic Medium"/>
              </a:rPr>
            </a:br>
            <a:r>
              <a:rPr lang="en-US" sz="2000" cap="none" dirty="0" smtClean="0">
                <a:latin typeface="Franklin Gothic Medium"/>
                <a:cs typeface="Franklin Gothic Medium"/>
              </a:rPr>
              <a:t>UHD Faculty Senate President discuss with UH Component University Faculty Senate Presidents our identified concerns about the UH Board of Regents Intellectual Property Policy adherence to best practices.</a:t>
            </a:r>
            <a:r>
              <a:rPr lang="en-US" sz="2800" cap="none" dirty="0">
                <a:latin typeface="Franklin Gothic Medium"/>
                <a:cs typeface="Franklin Gothic Medium"/>
              </a:rPr>
              <a:t>	</a:t>
            </a:r>
            <a:r>
              <a:rPr lang="en-US" sz="2800" cap="none" dirty="0" smtClean="0">
                <a:latin typeface="Franklin Gothic Medium"/>
                <a:cs typeface="Franklin Gothic Medium"/>
              </a:rPr>
              <a:t/>
            </a:r>
            <a:br>
              <a:rPr lang="en-US" sz="2800" cap="none" dirty="0" smtClean="0">
                <a:latin typeface="Franklin Gothic Medium"/>
                <a:cs typeface="Franklin Gothic Medium"/>
              </a:rPr>
            </a:br>
            <a:endParaRPr lang="en-US" sz="2800" cap="none" dirty="0">
              <a:latin typeface="Franklin Gothic Medium"/>
              <a:cs typeface="Franklin Gothic Medium"/>
            </a:endParaRPr>
          </a:p>
        </p:txBody>
      </p:sp>
    </p:spTree>
    <p:extLst>
      <p:ext uri="{BB962C8B-B14F-4D97-AF65-F5344CB8AC3E}">
        <p14:creationId xmlns:p14="http://schemas.microsoft.com/office/powerpoint/2010/main" val="24675408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l">
  <a:themeElements>
    <a:clrScheme name="Formal">
      <a:dk1>
        <a:srgbClr val="534239"/>
      </a:dk1>
      <a:lt1>
        <a:srgbClr val="FFFFFF"/>
      </a:lt1>
      <a:dk2>
        <a:srgbClr val="3D3A48"/>
      </a:dk2>
      <a:lt2>
        <a:srgbClr val="E1DFD1"/>
      </a:lt2>
      <a:accent1>
        <a:srgbClr val="907F76"/>
      </a:accent1>
      <a:accent2>
        <a:srgbClr val="A46645"/>
      </a:accent2>
      <a:accent3>
        <a:srgbClr val="CD9C47"/>
      </a:accent3>
      <a:accent4>
        <a:srgbClr val="9A92CD"/>
      </a:accent4>
      <a:accent5>
        <a:srgbClr val="7D639B"/>
      </a:accent5>
      <a:accent6>
        <a:srgbClr val="733678"/>
      </a:accent6>
      <a:hlink>
        <a:srgbClr val="A84914"/>
      </a:hlink>
      <a:folHlink>
        <a:srgbClr val="B25672"/>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he2441c5d3144b6cbe30961404f9687a xmlns="b62c105e-54b3-4ef8-b3f9-f838c3cdd5c4">
      <Terms xmlns="http://schemas.microsoft.com/office/infopath/2007/PartnerControls"/>
    </he2441c5d3144b6cbe30961404f9687a>
    <TaxCatchAll xmlns="b62c105e-54b3-4ef8-b3f9-f838c3cdd5c4"/>
    <ParentListItemID xmlns="83c25bd3-9126-49ec-8f01-dca0572d586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20506BC6281D74DB015A50B377AD130" ma:contentTypeVersion="5" ma:contentTypeDescription="Create a new document." ma:contentTypeScope="" ma:versionID="233a52de41aa1b19acd3aa90c0b80fd8">
  <xsd:schema xmlns:xsd="http://www.w3.org/2001/XMLSchema" xmlns:xs="http://www.w3.org/2001/XMLSchema" xmlns:p="http://schemas.microsoft.com/office/2006/metadata/properties" xmlns:ns1="http://schemas.microsoft.com/sharepoint/v3" xmlns:ns2="b62c105e-54b3-4ef8-b3f9-f838c3cdd5c4" xmlns:ns3="83c25bd3-9126-49ec-8f01-dca0572d5869" targetNamespace="http://schemas.microsoft.com/office/2006/metadata/properties" ma:root="true" ma:fieldsID="7eadc1b5b8634d5a12256c5ccd38847f" ns1:_="" ns2:_="" ns3:_="">
    <xsd:import namespace="http://schemas.microsoft.com/sharepoint/v3"/>
    <xsd:import namespace="b62c105e-54b3-4ef8-b3f9-f838c3cdd5c4"/>
    <xsd:import namespace="83c25bd3-9126-49ec-8f01-dca0572d5869"/>
    <xsd:element name="properties">
      <xsd:complexType>
        <xsd:sequence>
          <xsd:element name="documentManagement">
            <xsd:complexType>
              <xsd:all>
                <xsd:element ref="ns1:PublishingStartDate" minOccurs="0"/>
                <xsd:element ref="ns1:PublishingExpirationDate" minOccurs="0"/>
                <xsd:element ref="ns2:he2441c5d3144b6cbe30961404f9687a" minOccurs="0"/>
                <xsd:element ref="ns2:TaxCatchAll" minOccurs="0"/>
                <xsd:element ref="ns3:ParentListItem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62c105e-54b3-4ef8-b3f9-f838c3cdd5c4" elementFormDefault="qualified">
    <xsd:import namespace="http://schemas.microsoft.com/office/2006/documentManagement/types"/>
    <xsd:import namespace="http://schemas.microsoft.com/office/infopath/2007/PartnerControls"/>
    <xsd:element name="he2441c5d3144b6cbe30961404f9687a" ma:index="11" nillable="true" ma:taxonomy="true" ma:internalName="he2441c5d3144b6cbe30961404f9687a" ma:taxonomyFieldName="UHD_x0020_Tag" ma:displayName="UHD Tag" ma:default="" ma:fieldId="{1e2441c5-d314-4b6c-be30-961404f9687a}" ma:taxonomyMulti="true" ma:sspId="d30d1f13-db4e-4783-9302-3e49a45ea6ee" ma:termSetId="335da765-5048-45d2-b83a-2681e5313bb8" ma:anchorId="00000000-0000-0000-0000-000000000000" ma:open="true" ma:isKeyword="false">
      <xsd:complexType>
        <xsd:sequence>
          <xsd:element ref="pc:Terms" minOccurs="0" maxOccurs="1"/>
        </xsd:sequence>
      </xsd:complexType>
    </xsd:element>
    <xsd:element name="TaxCatchAll" ma:index="12" nillable="true" ma:displayName="Taxonomy Catch All Column" ma:hidden="true" ma:list="{7eaa8c6f-49d8-4247-bb52-175ac148ddee}" ma:internalName="TaxCatchAll" ma:showField="CatchAllData" ma:web="b62c105e-54b3-4ef8-b3f9-f838c3cdd5c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3c25bd3-9126-49ec-8f01-dca0572d5869" elementFormDefault="qualified">
    <xsd:import namespace="http://schemas.microsoft.com/office/2006/documentManagement/types"/>
    <xsd:import namespace="http://schemas.microsoft.com/office/infopath/2007/PartnerControls"/>
    <xsd:element name="ParentListItemID" ma:index="13" nillable="true" ma:displayName="ParentListItemID" ma:hidden="true" ma:internalName="ParentListItemID" ma:readOnly="fals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86953EE-223E-4692-8544-87D3C4567326}"/>
</file>

<file path=customXml/itemProps2.xml><?xml version="1.0" encoding="utf-8"?>
<ds:datastoreItem xmlns:ds="http://schemas.openxmlformats.org/officeDocument/2006/customXml" ds:itemID="{8E1E7A09-23BF-4632-AF30-7505E0F154FF}"/>
</file>

<file path=customXml/itemProps3.xml><?xml version="1.0" encoding="utf-8"?>
<ds:datastoreItem xmlns:ds="http://schemas.openxmlformats.org/officeDocument/2006/customXml" ds:itemID="{77FFF119-E371-40CD-A074-6380408BA2F0}"/>
</file>

<file path=docProps/app.xml><?xml version="1.0" encoding="utf-8"?>
<Properties xmlns="http://schemas.openxmlformats.org/officeDocument/2006/extended-properties" xmlns:vt="http://schemas.openxmlformats.org/officeDocument/2006/docPropsVTypes">
  <Template>Formal.thmx</Template>
  <TotalTime>431</TotalTime>
  <Words>1754</Words>
  <Application>Microsoft Office PowerPoint</Application>
  <PresentationFormat>On-screen Show (4:3)</PresentationFormat>
  <Paragraphs>123</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Formal</vt:lpstr>
      <vt:lpstr>Intellectual property policies </vt:lpstr>
      <vt:lpstr>Senate Charges</vt:lpstr>
      <vt:lpstr>Scope and authority of policies</vt:lpstr>
      <vt:lpstr>UH System Board of Regents Intellectual Property Policy</vt:lpstr>
      <vt:lpstr>Comparison of the UH Board of Regents intellectual property policy with “Best practices”</vt:lpstr>
      <vt:lpstr>Comparison of the UH Board of Regents intellectual property policy with “Best practices”</vt:lpstr>
      <vt:lpstr>Comparison of the UH Board of Regents intellectual property policy with “Best practices”</vt:lpstr>
      <vt:lpstr>Comparison of the UH Board of Regents intellectual property policy with “Best practices”</vt:lpstr>
      <vt:lpstr>THE UHD INTELLECTUAL PROPERTY TASK FORCE RECOMMENDS THE FOLLOWING:  Provide a link to the UH Board of Regents Intellectual Property Policy, 21.08 on the UHD Policies and Procedures Webpage.   UHD Faculty Senate President discuss with UH Component University Faculty Senate Presidents our identified concerns about the UH Board of Regents Intellectual Property Policy adherence to best practices.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Intellectual.pptx</dc:title>
  <dc:creator>Cindy Stewart</dc:creator>
  <cp:lastModifiedBy>localuser</cp:lastModifiedBy>
  <cp:revision>36</cp:revision>
  <cp:lastPrinted>2014-02-17T23:31:10Z</cp:lastPrinted>
  <dcterms:created xsi:type="dcterms:W3CDTF">2014-02-17T16:45:55Z</dcterms:created>
  <dcterms:modified xsi:type="dcterms:W3CDTF">2014-03-18T22:39:09Z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0x010100620506BC6281D74DB015A50B377AD130</vt:lpwstr>
  </property>
</Properties>
</file>