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8" r:id="rId3"/>
    <p:sldId id="259" r:id="rId4"/>
    <p:sldId id="260" r:id="rId5"/>
    <p:sldId id="261" r:id="rId6"/>
    <p:sldId id="292" r:id="rId7"/>
    <p:sldId id="432" r:id="rId8"/>
    <p:sldId id="269" r:id="rId9"/>
    <p:sldId id="439" r:id="rId10"/>
    <p:sldId id="440" r:id="rId11"/>
    <p:sldId id="274" r:id="rId12"/>
    <p:sldId id="262" r:id="rId13"/>
    <p:sldId id="263" r:id="rId14"/>
    <p:sldId id="267" r:id="rId15"/>
    <p:sldId id="430" r:id="rId16"/>
    <p:sldId id="270" r:id="rId17"/>
    <p:sldId id="266" r:id="rId18"/>
    <p:sldId id="288" r:id="rId19"/>
    <p:sldId id="290" r:id="rId20"/>
    <p:sldId id="291" r:id="rId21"/>
    <p:sldId id="289" r:id="rId22"/>
    <p:sldId id="443" r:id="rId23"/>
    <p:sldId id="444" r:id="rId24"/>
    <p:sldId id="272" r:id="rId25"/>
    <p:sldId id="397" r:id="rId26"/>
    <p:sldId id="429" r:id="rId27"/>
    <p:sldId id="446" r:id="rId28"/>
    <p:sldId id="435" r:id="rId29"/>
    <p:sldId id="436" r:id="rId30"/>
    <p:sldId id="43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0" autoAdjust="0"/>
    <p:restoredTop sz="94660"/>
  </p:normalViewPr>
  <p:slideViewPr>
    <p:cSldViewPr snapToGrid="0">
      <p:cViewPr varScale="1">
        <p:scale>
          <a:sx n="108" d="100"/>
          <a:sy n="108" d="100"/>
        </p:scale>
        <p:origin x="63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6/12/2025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604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34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34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692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4683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587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9316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12898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8166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2789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09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4702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13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938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2100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472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970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6/12/2025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579658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view.officeapps.live.com/op/view.aspx?src=https%3A%2F%2Fwww.uhd.edu%2Fdocuments%2Fadministration%2Fcontracts%2Fcontract-administration-checklist.docx&amp;wdOrigin=BROWSELIN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uhd.edu/administration/contracts/quick-reference-defining-contracts.asp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jmmcdowell.com/2012/07/14/learning-from-a-book-i-didnt-enjoy/"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PowerPoint_Presentation.pptx"/><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uhd.edu/administration/business-affairs/accounts-payable/checking-vendor-hold-status.asp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Contract Administration</a:t>
            </a:r>
          </a:p>
        </p:txBody>
      </p:sp>
      <p:sp>
        <p:nvSpPr>
          <p:cNvPr id="3" name="Subtitle 2"/>
          <p:cNvSpPr>
            <a:spLocks noGrp="1"/>
          </p:cNvSpPr>
          <p:nvPr>
            <p:ph type="subTitle" idx="1"/>
          </p:nvPr>
        </p:nvSpPr>
        <p:spPr/>
        <p:txBody>
          <a:bodyPr>
            <a:normAutofit/>
          </a:bodyPr>
          <a:lstStyle/>
          <a:p>
            <a:pPr algn="ctr"/>
            <a:r>
              <a:rPr lang="en-US" sz="2800" dirty="0"/>
              <a:t>2025 Summer Contract Training</a:t>
            </a:r>
          </a:p>
        </p:txBody>
      </p:sp>
      <p:pic>
        <p:nvPicPr>
          <p:cNvPr id="4" name="Picture 6"/>
          <p:cNvPicPr>
            <a:picLocks noChangeAspect="1" noChangeArrowheads="1"/>
          </p:cNvPicPr>
          <p:nvPr/>
        </p:nvPicPr>
        <p:blipFill>
          <a:blip r:embed="rId2" cstate="print"/>
          <a:srcRect/>
          <a:stretch>
            <a:fillRect/>
          </a:stretch>
        </p:blipFill>
        <p:spPr bwMode="auto">
          <a:xfrm>
            <a:off x="4395946" y="923644"/>
            <a:ext cx="1989177" cy="943352"/>
          </a:xfrm>
          <a:prstGeom prst="rect">
            <a:avLst/>
          </a:prstGeom>
          <a:noFill/>
          <a:ln w="9525">
            <a:noFill/>
            <a:miter lim="800000"/>
            <a:headEnd/>
            <a:tailEnd/>
          </a:ln>
        </p:spPr>
      </p:pic>
    </p:spTree>
    <p:extLst>
      <p:ext uri="{BB962C8B-B14F-4D97-AF65-F5344CB8AC3E}">
        <p14:creationId xmlns:p14="http://schemas.microsoft.com/office/powerpoint/2010/main" val="3444218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37C6A-CE51-E8EA-7AD5-5F6D868B57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D9214-7CD9-FD23-0B4B-748BEAD759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E32FCD-A421-8E07-B21F-E2944E20E029}"/>
              </a:ext>
            </a:extLst>
          </p:cNvPr>
          <p:cNvSpPr>
            <a:spLocks noGrp="1"/>
          </p:cNvSpPr>
          <p:nvPr>
            <p:ph idx="1"/>
          </p:nvPr>
        </p:nvSpPr>
        <p:spPr/>
        <p:txBody>
          <a:bodyPr/>
          <a:lstStyle/>
          <a:p>
            <a:r>
              <a:rPr lang="en-US" dirty="0"/>
              <a:t>Effective August 15, 2024 Contract Administration no longer request the vendor verification as a requirement to process a contract for review. </a:t>
            </a:r>
          </a:p>
          <a:p>
            <a:r>
              <a:rPr lang="en-US" dirty="0"/>
              <a:t>Vendor verification is needed only for contracts using local funds.</a:t>
            </a:r>
          </a:p>
          <a:p>
            <a:r>
              <a:rPr lang="en-US" dirty="0">
                <a:solidFill>
                  <a:schemeClr val="tx1"/>
                </a:solidFill>
              </a:rPr>
              <a:t>Verification may occur no earlier than seven (7) calendar days before the contract is fully executed and no later than the actual date the contract is fully executed. </a:t>
            </a:r>
          </a:p>
        </p:txBody>
      </p:sp>
    </p:spTree>
    <p:extLst>
      <p:ext uri="{BB962C8B-B14F-4D97-AF65-F5344CB8AC3E}">
        <p14:creationId xmlns:p14="http://schemas.microsoft.com/office/powerpoint/2010/main" val="228124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Contracting Package</a:t>
            </a:r>
          </a:p>
        </p:txBody>
      </p:sp>
      <p:sp>
        <p:nvSpPr>
          <p:cNvPr id="3" name="Content Placeholder 2"/>
          <p:cNvSpPr>
            <a:spLocks noGrp="1"/>
          </p:cNvSpPr>
          <p:nvPr>
            <p:ph idx="1"/>
          </p:nvPr>
        </p:nvSpPr>
        <p:spPr/>
        <p:txBody>
          <a:bodyPr>
            <a:normAutofit/>
          </a:bodyPr>
          <a:lstStyle/>
          <a:p>
            <a:r>
              <a:rPr lang="en-US" dirty="0"/>
              <a:t>Contract Checklist Link:  </a:t>
            </a:r>
            <a:r>
              <a:rPr lang="en-US" dirty="0">
                <a:hlinkClick r:id="rId2"/>
              </a:rPr>
              <a:t>contract-administration-checklist.docx (live.com)</a:t>
            </a:r>
            <a:endParaRPr lang="en-US" dirty="0"/>
          </a:p>
        </p:txBody>
      </p:sp>
    </p:spTree>
    <p:extLst>
      <p:ext uri="{BB962C8B-B14F-4D97-AF65-F5344CB8AC3E}">
        <p14:creationId xmlns:p14="http://schemas.microsoft.com/office/powerpoint/2010/main" val="129814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Contract Should I Use?</a:t>
            </a:r>
          </a:p>
        </p:txBody>
      </p:sp>
      <p:pic>
        <p:nvPicPr>
          <p:cNvPr id="4" name="Content Placeholder 3" descr="301 Moved Permanentl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99016" y="2496773"/>
            <a:ext cx="4029571" cy="2979683"/>
          </a:xfrm>
        </p:spPr>
      </p:pic>
    </p:spTree>
    <p:extLst>
      <p:ext uri="{BB962C8B-B14F-4D97-AF65-F5344CB8AC3E}">
        <p14:creationId xmlns:p14="http://schemas.microsoft.com/office/powerpoint/2010/main" val="402239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Contract Should I Use?</a:t>
            </a:r>
          </a:p>
        </p:txBody>
      </p:sp>
      <p:sp>
        <p:nvSpPr>
          <p:cNvPr id="3" name="Content Placeholder 2"/>
          <p:cNvSpPr>
            <a:spLocks noGrp="1"/>
          </p:cNvSpPr>
          <p:nvPr>
            <p:ph idx="1"/>
          </p:nvPr>
        </p:nvSpPr>
        <p:spPr/>
        <p:txBody>
          <a:bodyPr>
            <a:normAutofit/>
          </a:bodyPr>
          <a:lstStyle/>
          <a:p>
            <a:r>
              <a:rPr lang="en-US" sz="3200" dirty="0">
                <a:solidFill>
                  <a:schemeClr val="tx2"/>
                </a:solidFill>
                <a:hlinkClick r:id="rId2"/>
              </a:rPr>
              <a:t>https://www.uhd.edu/administration/contracts/quick-reference-defining-contracts.aspx</a:t>
            </a:r>
            <a:r>
              <a:rPr lang="en-US" sz="3200" dirty="0">
                <a:solidFill>
                  <a:schemeClr val="tx2"/>
                </a:solidFill>
              </a:rPr>
              <a:t> </a:t>
            </a:r>
          </a:p>
        </p:txBody>
      </p:sp>
    </p:spTree>
    <p:extLst>
      <p:ext uri="{BB962C8B-B14F-4D97-AF65-F5344CB8AC3E}">
        <p14:creationId xmlns:p14="http://schemas.microsoft.com/office/powerpoint/2010/main" val="92136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Contracting Process</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dirty="0"/>
              <a:t>Contract Coversheet</a:t>
            </a:r>
          </a:p>
          <a:p>
            <a:pPr lvl="1">
              <a:lnSpc>
                <a:spcPct val="150000"/>
              </a:lnSpc>
              <a:buFont typeface="Wingdings" pitchFamily="2" charset="2"/>
              <a:buChar char="§"/>
            </a:pPr>
            <a:r>
              <a:rPr lang="en-US" sz="2200" dirty="0"/>
              <a:t>Use most current Contract Coversheet.</a:t>
            </a:r>
          </a:p>
          <a:p>
            <a:pPr lvl="1">
              <a:lnSpc>
                <a:spcPct val="150000"/>
              </a:lnSpc>
              <a:buFont typeface="Wingdings" pitchFamily="2" charset="2"/>
              <a:buChar char="§"/>
            </a:pPr>
            <a:r>
              <a:rPr lang="en-US" sz="2200" dirty="0"/>
              <a:t>Read through and answer all questions on page 2. </a:t>
            </a:r>
          </a:p>
          <a:p>
            <a:pPr lvl="1">
              <a:lnSpc>
                <a:spcPct val="150000"/>
              </a:lnSpc>
              <a:buFont typeface="Wingdings" pitchFamily="2" charset="2"/>
              <a:buChar char="§"/>
            </a:pPr>
            <a:r>
              <a:rPr lang="en-US" sz="2200" dirty="0"/>
              <a:t>Include all required documents with Coversheet.</a:t>
            </a:r>
          </a:p>
          <a:p>
            <a:pPr lvl="1">
              <a:lnSpc>
                <a:spcPct val="150000"/>
              </a:lnSpc>
              <a:buFont typeface="Wingdings" pitchFamily="2" charset="2"/>
              <a:buChar char="§"/>
            </a:pPr>
            <a:r>
              <a:rPr lang="en-US" sz="2200" dirty="0"/>
              <a:t>Get appropriate signature (pages 1 and 3). Final signatory listed on page 3 must sign the contract.</a:t>
            </a:r>
          </a:p>
          <a:p>
            <a:pPr lvl="1">
              <a:lnSpc>
                <a:spcPct val="150000"/>
              </a:lnSpc>
              <a:buFont typeface="Wingdings" pitchFamily="2" charset="2"/>
              <a:buChar char="§"/>
            </a:pPr>
            <a:endParaRPr lang="en-US" sz="2200" dirty="0"/>
          </a:p>
          <a:p>
            <a:endParaRPr lang="en-US" dirty="0"/>
          </a:p>
        </p:txBody>
      </p:sp>
    </p:spTree>
    <p:extLst>
      <p:ext uri="{BB962C8B-B14F-4D97-AF65-F5344CB8AC3E}">
        <p14:creationId xmlns:p14="http://schemas.microsoft.com/office/powerpoint/2010/main" val="31729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Contracting Process</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2000" dirty="0"/>
              <a:t>OGC Approved Standard Contracts</a:t>
            </a:r>
          </a:p>
          <a:p>
            <a:pPr lvl="1">
              <a:lnSpc>
                <a:spcPct val="150000"/>
              </a:lnSpc>
              <a:buFont typeface="Wingdings" pitchFamily="2" charset="2"/>
              <a:buChar char="§"/>
            </a:pPr>
            <a:r>
              <a:rPr lang="en-US" dirty="0"/>
              <a:t>Once Contract Admin has assigned contract number, type assigned contract number on each page of the contract.</a:t>
            </a:r>
          </a:p>
          <a:p>
            <a:pPr lvl="1">
              <a:lnSpc>
                <a:spcPct val="150000"/>
              </a:lnSpc>
              <a:buFont typeface="Wingdings" pitchFamily="2" charset="2"/>
              <a:buChar char="§"/>
            </a:pPr>
            <a:r>
              <a:rPr lang="en-US" dirty="0"/>
              <a:t>Only forward pdf versions of the contract electronically for vendor signature.</a:t>
            </a:r>
          </a:p>
          <a:p>
            <a:pPr lvl="1">
              <a:lnSpc>
                <a:spcPct val="150000"/>
              </a:lnSpc>
              <a:buFont typeface="Wingdings" pitchFamily="2" charset="2"/>
              <a:buChar char="§"/>
            </a:pPr>
            <a:r>
              <a:rPr lang="en-US" dirty="0"/>
              <a:t>Vendor signs first.</a:t>
            </a:r>
          </a:p>
          <a:p>
            <a:pPr lvl="1">
              <a:lnSpc>
                <a:spcPct val="150000"/>
              </a:lnSpc>
              <a:buFont typeface="Wingdings" pitchFamily="2" charset="2"/>
              <a:buChar char="§"/>
            </a:pPr>
            <a:r>
              <a:rPr lang="en-US" dirty="0"/>
              <a:t>Once fully executed, upload a copy in PeopleSoft and route to Contract Administration for approval.</a:t>
            </a:r>
          </a:p>
          <a:p>
            <a:endParaRPr lang="en-US" dirty="0"/>
          </a:p>
        </p:txBody>
      </p:sp>
    </p:spTree>
    <p:extLst>
      <p:ext uri="{BB962C8B-B14F-4D97-AF65-F5344CB8AC3E}">
        <p14:creationId xmlns:p14="http://schemas.microsoft.com/office/powerpoint/2010/main" val="2217603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Contracting Process</a:t>
            </a:r>
          </a:p>
        </p:txBody>
      </p:sp>
      <p:sp>
        <p:nvSpPr>
          <p:cNvPr id="3" name="Content Placeholder 2"/>
          <p:cNvSpPr>
            <a:spLocks noGrp="1"/>
          </p:cNvSpPr>
          <p:nvPr>
            <p:ph idx="1"/>
          </p:nvPr>
        </p:nvSpPr>
        <p:spPr/>
        <p:txBody>
          <a:bodyPr>
            <a:normAutofit/>
          </a:bodyPr>
          <a:lstStyle/>
          <a:p>
            <a:pPr marL="0" indent="0" algn="ctr">
              <a:buNone/>
            </a:pPr>
            <a:r>
              <a:rPr lang="en-US" sz="1600" dirty="0"/>
              <a:t>Contracts Requiring Legal Review</a:t>
            </a:r>
          </a:p>
          <a:p>
            <a:pPr lvl="1">
              <a:lnSpc>
                <a:spcPct val="150000"/>
              </a:lnSpc>
              <a:buFont typeface="Wingdings" pitchFamily="2" charset="2"/>
              <a:buChar char="§"/>
            </a:pPr>
            <a:r>
              <a:rPr lang="en-US" sz="1600" dirty="0"/>
              <a:t>Once Contract Admin has assigned a number, package will be forwarded to legal for approval by Contract Admin.</a:t>
            </a:r>
          </a:p>
          <a:p>
            <a:pPr lvl="1">
              <a:lnSpc>
                <a:spcPct val="150000"/>
              </a:lnSpc>
              <a:buFont typeface="Wingdings" pitchFamily="2" charset="2"/>
              <a:buChar char="§"/>
            </a:pPr>
            <a:r>
              <a:rPr lang="en-US" sz="1600" dirty="0"/>
              <a:t>Requisition/Voucher will be denied back to the department until approval is received.</a:t>
            </a:r>
          </a:p>
          <a:p>
            <a:pPr lvl="1">
              <a:lnSpc>
                <a:spcPct val="150000"/>
              </a:lnSpc>
              <a:buFont typeface="Wingdings" pitchFamily="2" charset="2"/>
              <a:buChar char="§"/>
            </a:pPr>
            <a:r>
              <a:rPr lang="en-US" sz="1600" dirty="0"/>
              <a:t>Once approved by OGC, Contract Admin will obtain signatures from all parties and return executed copy to the originating department.</a:t>
            </a:r>
          </a:p>
          <a:p>
            <a:pPr lvl="1">
              <a:lnSpc>
                <a:spcPct val="150000"/>
              </a:lnSpc>
              <a:buFont typeface="Wingdings" pitchFamily="2" charset="2"/>
              <a:buChar char="§"/>
            </a:pPr>
            <a:r>
              <a:rPr lang="en-US" sz="1600" dirty="0"/>
              <a:t>Once fully executed, upload a copy in PeopleSoft and route to Contract Administration for approval</a:t>
            </a:r>
          </a:p>
          <a:p>
            <a:pPr marL="457200" lvl="1" indent="0">
              <a:lnSpc>
                <a:spcPct val="150000"/>
              </a:lnSpc>
              <a:buNone/>
            </a:pPr>
            <a:endParaRPr lang="en-US" sz="1600" dirty="0"/>
          </a:p>
          <a:p>
            <a:endParaRPr lang="en-US" dirty="0"/>
          </a:p>
        </p:txBody>
      </p:sp>
    </p:spTree>
    <p:extLst>
      <p:ext uri="{BB962C8B-B14F-4D97-AF65-F5344CB8AC3E}">
        <p14:creationId xmlns:p14="http://schemas.microsoft.com/office/powerpoint/2010/main" val="1887637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Contracting Process</a:t>
            </a:r>
          </a:p>
        </p:txBody>
      </p:sp>
      <p:sp>
        <p:nvSpPr>
          <p:cNvPr id="3" name="Content Placeholder 2"/>
          <p:cNvSpPr>
            <a:spLocks noGrp="1"/>
          </p:cNvSpPr>
          <p:nvPr>
            <p:ph idx="1"/>
          </p:nvPr>
        </p:nvSpPr>
        <p:spPr/>
        <p:txBody>
          <a:bodyPr>
            <a:normAutofit fontScale="92500"/>
          </a:bodyPr>
          <a:lstStyle/>
          <a:p>
            <a:pPr marL="0" indent="0" algn="ctr">
              <a:buNone/>
            </a:pPr>
            <a:r>
              <a:rPr lang="en-US" sz="3600" dirty="0"/>
              <a:t>Standard Contract Addendum</a:t>
            </a:r>
          </a:p>
          <a:p>
            <a:pPr lvl="1">
              <a:lnSpc>
                <a:spcPct val="150000"/>
              </a:lnSpc>
              <a:buFont typeface="Wingdings" pitchFamily="2" charset="2"/>
              <a:buChar char="§"/>
            </a:pPr>
            <a:r>
              <a:rPr lang="en-US" sz="2200" dirty="0"/>
              <a:t>Used as an Addendum to non-standard/vendor contracts.</a:t>
            </a:r>
          </a:p>
          <a:p>
            <a:pPr lvl="1">
              <a:lnSpc>
                <a:spcPct val="150000"/>
              </a:lnSpc>
              <a:buFont typeface="Wingdings" pitchFamily="2" charset="2"/>
              <a:buChar char="§"/>
            </a:pPr>
            <a:r>
              <a:rPr lang="en-US" sz="2200" dirty="0"/>
              <a:t>No legal review is required if contract is less than $100K and vendor has no objections to any portion of the Addendum.  </a:t>
            </a:r>
          </a:p>
          <a:p>
            <a:pPr lvl="1">
              <a:lnSpc>
                <a:spcPct val="150000"/>
              </a:lnSpc>
              <a:buFont typeface="Wingdings" pitchFamily="2" charset="2"/>
              <a:buChar char="§"/>
            </a:pPr>
            <a:r>
              <a:rPr lang="en-US" sz="2200" dirty="0"/>
              <a:t>Legal review is required for all contracts (standard or non-standard) $100K and over.</a:t>
            </a:r>
          </a:p>
          <a:p>
            <a:pPr marL="0" indent="0">
              <a:buNone/>
            </a:pPr>
            <a:endParaRPr lang="en-US" dirty="0"/>
          </a:p>
        </p:txBody>
      </p:sp>
    </p:spTree>
    <p:extLst>
      <p:ext uri="{BB962C8B-B14F-4D97-AF65-F5344CB8AC3E}">
        <p14:creationId xmlns:p14="http://schemas.microsoft.com/office/powerpoint/2010/main" val="1201106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2" y="609600"/>
            <a:ext cx="6447501" cy="762000"/>
          </a:xfrm>
        </p:spPr>
        <p:txBody>
          <a:bodyPr>
            <a:normAutofit fontScale="90000"/>
          </a:bodyPr>
          <a:lstStyle/>
          <a:p>
            <a:br>
              <a:rPr lang="en-US" dirty="0"/>
            </a:br>
            <a:br>
              <a:rPr lang="en-US" dirty="0"/>
            </a:br>
            <a:r>
              <a:rPr lang="en-US" dirty="0"/>
              <a:t>Contract Reminders</a:t>
            </a:r>
          </a:p>
        </p:txBody>
      </p:sp>
      <p:sp>
        <p:nvSpPr>
          <p:cNvPr id="3" name="Content Placeholder 2"/>
          <p:cNvSpPr>
            <a:spLocks noGrp="1"/>
          </p:cNvSpPr>
          <p:nvPr>
            <p:ph idx="1"/>
          </p:nvPr>
        </p:nvSpPr>
        <p:spPr>
          <a:xfrm>
            <a:off x="2032002" y="2498103"/>
            <a:ext cx="8761689" cy="3543261"/>
          </a:xfrm>
        </p:spPr>
        <p:txBody>
          <a:bodyPr>
            <a:normAutofit fontScale="92500" lnSpcReduction="20000"/>
          </a:bodyPr>
          <a:lstStyle/>
          <a:p>
            <a:pPr>
              <a:buFont typeface="Wingdings" panose="05000000000000000000" pitchFamily="2" charset="2"/>
              <a:buChar char="Ø"/>
            </a:pPr>
            <a:r>
              <a:rPr lang="en-US" sz="1400" dirty="0"/>
              <a:t>Responsible Party (RP) is assumes primary responsibility for the contract from inception to completion of the transaction</a:t>
            </a:r>
          </a:p>
          <a:p>
            <a:pPr>
              <a:buFont typeface="Wingdings" panose="05000000000000000000" pitchFamily="2" charset="2"/>
              <a:buChar char="Ø"/>
            </a:pPr>
            <a:r>
              <a:rPr lang="en-US" sz="1400" dirty="0"/>
              <a:t>RP is responsible for reviewing the contract and notifying  the Contract Administrator of any concerns or suggested modifications</a:t>
            </a:r>
          </a:p>
          <a:p>
            <a:pPr>
              <a:buFont typeface="Wingdings" panose="05000000000000000000" pitchFamily="2" charset="2"/>
              <a:buChar char="Ø"/>
            </a:pPr>
            <a:r>
              <a:rPr lang="en-US" sz="1400" dirty="0"/>
              <a:t>RP is accountable for monitoring and assuring performance in accordance with provisions of the contract</a:t>
            </a:r>
          </a:p>
          <a:p>
            <a:pPr>
              <a:buFont typeface="Wingdings" panose="05000000000000000000" pitchFamily="2" charset="2"/>
              <a:buChar char="Ø"/>
            </a:pPr>
            <a:r>
              <a:rPr lang="en-US" sz="1400" dirty="0"/>
              <a:t>Monitoring activities for  a contract that covers a long period of time, has a high cost, or is highly complex may require the development of detailed checklists of things to monitor.</a:t>
            </a:r>
          </a:p>
          <a:p>
            <a:pPr>
              <a:buFont typeface="Wingdings" panose="05000000000000000000" pitchFamily="2" charset="2"/>
              <a:buChar char="Ø"/>
            </a:pPr>
            <a:r>
              <a:rPr lang="en-US" sz="1400" dirty="0"/>
              <a:t>Common items for monitoring include, but are not limited to:</a:t>
            </a:r>
          </a:p>
          <a:p>
            <a:pPr marL="814387" lvl="2">
              <a:buFont typeface="Wingdings" panose="05000000000000000000" pitchFamily="2" charset="2"/>
              <a:buChar char="§"/>
            </a:pPr>
            <a:r>
              <a:rPr lang="en-US" dirty="0"/>
              <a:t>Ensuring that work occurs only between the contract start and end dates</a:t>
            </a:r>
          </a:p>
          <a:p>
            <a:pPr marL="814387" lvl="2">
              <a:buFont typeface="Wingdings" panose="05000000000000000000" pitchFamily="2" charset="2"/>
              <a:buChar char="§"/>
            </a:pPr>
            <a:r>
              <a:rPr lang="en-US" dirty="0"/>
              <a:t>Ensuring that amendments, extensions, and other changes are processed before the end date</a:t>
            </a:r>
          </a:p>
          <a:p>
            <a:pPr marL="814387" lvl="2">
              <a:buFont typeface="Wingdings" panose="05000000000000000000" pitchFamily="2" charset="2"/>
              <a:buChar char="§"/>
            </a:pPr>
            <a:r>
              <a:rPr lang="en-US" dirty="0"/>
              <a:t>Ensuring that services are performed and goods are received</a:t>
            </a:r>
          </a:p>
          <a:p>
            <a:pPr marL="814387" lvl="2">
              <a:buFont typeface="Wingdings" panose="05000000000000000000" pitchFamily="2" charset="2"/>
              <a:buChar char="§"/>
            </a:pPr>
            <a:r>
              <a:rPr lang="en-US" dirty="0"/>
              <a:t>Ensuring that contracts are appropriately closed out</a:t>
            </a:r>
          </a:p>
          <a:p>
            <a:pPr marL="814387" lvl="2">
              <a:buFont typeface="Wingdings" panose="05000000000000000000" pitchFamily="2" charset="2"/>
              <a:buChar char="§"/>
            </a:pPr>
            <a:r>
              <a:rPr lang="en-US" dirty="0"/>
              <a:t>Example Contract Monitoring Checklist</a:t>
            </a:r>
          </a:p>
          <a:p>
            <a:pPr marL="642937" lvl="2" indent="0">
              <a:buNone/>
            </a:pPr>
            <a:endParaRPr lang="en-US" dirty="0"/>
          </a:p>
        </p:txBody>
      </p:sp>
    </p:spTree>
    <p:extLst>
      <p:ext uri="{BB962C8B-B14F-4D97-AF65-F5344CB8AC3E}">
        <p14:creationId xmlns:p14="http://schemas.microsoft.com/office/powerpoint/2010/main" val="3203772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Close-out example checklist</a:t>
            </a:r>
          </a:p>
        </p:txBody>
      </p:sp>
      <p:pic>
        <p:nvPicPr>
          <p:cNvPr id="4" name="Content Placeholder 3"/>
          <p:cNvPicPr>
            <a:picLocks noGrp="1" noChangeAspect="1"/>
          </p:cNvPicPr>
          <p:nvPr>
            <p:ph idx="1"/>
          </p:nvPr>
        </p:nvPicPr>
        <p:blipFill>
          <a:blip r:embed="rId2"/>
          <a:stretch>
            <a:fillRect/>
          </a:stretch>
        </p:blipFill>
        <p:spPr>
          <a:xfrm>
            <a:off x="3134635" y="2501334"/>
            <a:ext cx="5707708" cy="3374534"/>
          </a:xfrm>
          <a:prstGeom prst="rect">
            <a:avLst/>
          </a:prstGeom>
        </p:spPr>
      </p:pic>
    </p:spTree>
    <p:extLst>
      <p:ext uri="{BB962C8B-B14F-4D97-AF65-F5344CB8AC3E}">
        <p14:creationId xmlns:p14="http://schemas.microsoft.com/office/powerpoint/2010/main" val="78081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Contract?</a:t>
            </a:r>
          </a:p>
        </p:txBody>
      </p:sp>
      <p:sp>
        <p:nvSpPr>
          <p:cNvPr id="4" name="Rectangle 5"/>
          <p:cNvSpPr>
            <a:spLocks noGrp="1" noChangeArrowheads="1"/>
          </p:cNvSpPr>
          <p:nvPr>
            <p:ph idx="1"/>
          </p:nvPr>
        </p:nvSpPr>
        <p:spPr bwMode="auto">
          <a:xfrm>
            <a:off x="677333" y="2526384"/>
            <a:ext cx="10634831" cy="399186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defRPr/>
            </a:pPr>
            <a:r>
              <a:rPr lang="en-US" sz="2000" dirty="0">
                <a:solidFill>
                  <a:srgbClr val="002060"/>
                </a:solidFill>
              </a:rPr>
              <a:t>An agreement between two or more parties creating obligations that are enforceable or otherwise recognizable by law.  This includes but is not limited to:</a:t>
            </a:r>
          </a:p>
          <a:p>
            <a:pPr lvl="1" indent="-457200" fontAlgn="auto">
              <a:lnSpc>
                <a:spcPct val="80000"/>
              </a:lnSpc>
              <a:spcBef>
                <a:spcPts val="600"/>
              </a:spcBef>
              <a:spcAft>
                <a:spcPts val="600"/>
              </a:spcAft>
              <a:buFont typeface="Wingdings" pitchFamily="2" charset="2"/>
              <a:buChar char="ü"/>
              <a:defRPr/>
            </a:pPr>
            <a:r>
              <a:rPr lang="en-US" sz="2000" dirty="0"/>
              <a:t>Terms and Conditions</a:t>
            </a:r>
          </a:p>
          <a:p>
            <a:pPr lvl="1" indent="-457200" fontAlgn="auto">
              <a:lnSpc>
                <a:spcPct val="80000"/>
              </a:lnSpc>
              <a:spcBef>
                <a:spcPts val="600"/>
              </a:spcBef>
              <a:spcAft>
                <a:spcPts val="600"/>
              </a:spcAft>
              <a:buFont typeface="Wingdings" pitchFamily="2" charset="2"/>
              <a:buChar char="ü"/>
              <a:defRPr/>
            </a:pPr>
            <a:r>
              <a:rPr lang="en-US" sz="2000" dirty="0"/>
              <a:t>Scope of Work</a:t>
            </a:r>
          </a:p>
          <a:p>
            <a:pPr lvl="1" indent="-457200" fontAlgn="auto">
              <a:lnSpc>
                <a:spcPct val="80000"/>
              </a:lnSpc>
              <a:spcBef>
                <a:spcPts val="600"/>
              </a:spcBef>
              <a:spcAft>
                <a:spcPts val="600"/>
              </a:spcAft>
              <a:buFont typeface="Wingdings" pitchFamily="2" charset="2"/>
              <a:buChar char="ü"/>
              <a:defRPr/>
            </a:pPr>
            <a:r>
              <a:rPr lang="en-US" sz="2000" dirty="0"/>
              <a:t>Leases</a:t>
            </a:r>
          </a:p>
          <a:p>
            <a:pPr lvl="1" indent="-457200" fontAlgn="auto">
              <a:lnSpc>
                <a:spcPct val="80000"/>
              </a:lnSpc>
              <a:spcBef>
                <a:spcPts val="600"/>
              </a:spcBef>
              <a:spcAft>
                <a:spcPts val="600"/>
              </a:spcAft>
              <a:buFont typeface="Wingdings" pitchFamily="2" charset="2"/>
              <a:buChar char="ü"/>
              <a:defRPr/>
            </a:pPr>
            <a:r>
              <a:rPr lang="en-US" sz="2000" dirty="0"/>
              <a:t>Letters of Agreement</a:t>
            </a:r>
          </a:p>
          <a:p>
            <a:pPr lvl="1" indent="-457200" fontAlgn="auto">
              <a:lnSpc>
                <a:spcPct val="80000"/>
              </a:lnSpc>
              <a:spcBef>
                <a:spcPts val="600"/>
              </a:spcBef>
              <a:spcAft>
                <a:spcPts val="600"/>
              </a:spcAft>
              <a:buFont typeface="Wingdings" pitchFamily="2" charset="2"/>
              <a:buChar char="ü"/>
              <a:defRPr/>
            </a:pPr>
            <a:r>
              <a:rPr lang="en-US" sz="2000" dirty="0"/>
              <a:t>Memoranda of Understanding</a:t>
            </a:r>
          </a:p>
          <a:p>
            <a:pPr lvl="1" indent="-457200" fontAlgn="auto">
              <a:lnSpc>
                <a:spcPct val="80000"/>
              </a:lnSpc>
              <a:spcBef>
                <a:spcPts val="600"/>
              </a:spcBef>
              <a:spcAft>
                <a:spcPts val="600"/>
              </a:spcAft>
              <a:buFont typeface="Wingdings" pitchFamily="2" charset="2"/>
              <a:buChar char="ü"/>
              <a:defRPr/>
            </a:pPr>
            <a:r>
              <a:rPr lang="en-US" sz="2000" dirty="0"/>
              <a:t>Letters of Intent</a:t>
            </a:r>
          </a:p>
          <a:p>
            <a:pPr lvl="1" indent="-457200" fontAlgn="auto">
              <a:lnSpc>
                <a:spcPct val="80000"/>
              </a:lnSpc>
              <a:spcBef>
                <a:spcPts val="600"/>
              </a:spcBef>
              <a:spcAft>
                <a:spcPts val="600"/>
              </a:spcAft>
              <a:buFont typeface="Wingdings" pitchFamily="2" charset="2"/>
              <a:buChar char="ü"/>
              <a:defRPr/>
            </a:pPr>
            <a:r>
              <a:rPr lang="en-US" sz="2000" dirty="0"/>
              <a:t>Interagency or Intra-system Agreements</a:t>
            </a:r>
          </a:p>
          <a:p>
            <a:pPr eaLnBrk="0" hangingPunct="0">
              <a:defRPr/>
            </a:pPr>
            <a:endParaRPr lang="en-US" sz="2200" dirty="0">
              <a:solidFill>
                <a:srgbClr val="002060"/>
              </a:solidFill>
            </a:endParaRPr>
          </a:p>
        </p:txBody>
      </p:sp>
    </p:spTree>
    <p:extLst>
      <p:ext uri="{BB962C8B-B14F-4D97-AF65-F5344CB8AC3E}">
        <p14:creationId xmlns:p14="http://schemas.microsoft.com/office/powerpoint/2010/main" val="206213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Retention of Contracts and Related Documents	</a:t>
            </a:r>
          </a:p>
        </p:txBody>
      </p:sp>
      <p:sp>
        <p:nvSpPr>
          <p:cNvPr id="3" name="Content Placeholder 2"/>
          <p:cNvSpPr>
            <a:spLocks noGrp="1"/>
          </p:cNvSpPr>
          <p:nvPr>
            <p:ph idx="1"/>
          </p:nvPr>
        </p:nvSpPr>
        <p:spPr>
          <a:xfrm>
            <a:off x="2032002" y="2545237"/>
            <a:ext cx="6452122" cy="3496127"/>
          </a:xfrm>
        </p:spPr>
        <p:txBody>
          <a:bodyPr>
            <a:normAutofit/>
          </a:bodyPr>
          <a:lstStyle/>
          <a:p>
            <a:r>
              <a:rPr lang="en-US" sz="1800" dirty="0"/>
              <a:t>Originating department is required to retain each contract entered into and all contract solicitation documents related to the contract and may destroy the contract and documents only after the seventh anniversary of the date:</a:t>
            </a:r>
          </a:p>
          <a:p>
            <a:pPr lvl="1"/>
            <a:r>
              <a:rPr lang="en-US" sz="1800" dirty="0"/>
              <a:t>The Contract is completed or expires, or</a:t>
            </a:r>
          </a:p>
          <a:p>
            <a:pPr lvl="1"/>
            <a:r>
              <a:rPr lang="en-US" sz="1800" dirty="0"/>
              <a:t>Issues associated with the contract or documents are resolved</a:t>
            </a:r>
          </a:p>
          <a:p>
            <a:endParaRPr lang="en-US" sz="1800" dirty="0"/>
          </a:p>
          <a:p>
            <a:r>
              <a:rPr lang="en-US" sz="1800" dirty="0"/>
              <a:t>Electronic files are acceptable</a:t>
            </a:r>
          </a:p>
          <a:p>
            <a:pPr marL="342900" lvl="1" indent="0">
              <a:buNone/>
            </a:pPr>
            <a:endParaRPr lang="en-US" sz="1800" dirty="0"/>
          </a:p>
          <a:p>
            <a:pPr marL="342900" lvl="1" indent="0">
              <a:buNone/>
            </a:pPr>
            <a:endParaRPr lang="en-US" dirty="0"/>
          </a:p>
          <a:p>
            <a:pPr marL="342900" lvl="1" indent="0">
              <a:buNone/>
            </a:pPr>
            <a:endParaRPr lang="en-US" dirty="0"/>
          </a:p>
          <a:p>
            <a:pPr marL="342900" lvl="1" indent="0">
              <a:buNone/>
            </a:pPr>
            <a:endParaRPr lang="en-US" dirty="0"/>
          </a:p>
        </p:txBody>
      </p:sp>
    </p:spTree>
    <p:extLst>
      <p:ext uri="{BB962C8B-B14F-4D97-AF65-F5344CB8AC3E}">
        <p14:creationId xmlns:p14="http://schemas.microsoft.com/office/powerpoint/2010/main" val="1465298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Contract/Procurement Noncompliance</a:t>
            </a:r>
          </a:p>
        </p:txBody>
      </p:sp>
      <p:sp>
        <p:nvSpPr>
          <p:cNvPr id="3" name="Content Placeholder 2"/>
          <p:cNvSpPr>
            <a:spLocks noGrp="1"/>
          </p:cNvSpPr>
          <p:nvPr>
            <p:ph idx="1"/>
          </p:nvPr>
        </p:nvSpPr>
        <p:spPr>
          <a:xfrm>
            <a:off x="2032002" y="2592371"/>
            <a:ext cx="5886513" cy="3448993"/>
          </a:xfrm>
        </p:spPr>
        <p:txBody>
          <a:bodyPr>
            <a:normAutofit/>
          </a:bodyPr>
          <a:lstStyle/>
          <a:p>
            <a:r>
              <a:rPr lang="en-US" dirty="0"/>
              <a:t>If state and UHD policies and guidelines are not followed, the below documents must be uploaded behind the voucher:</a:t>
            </a:r>
          </a:p>
          <a:p>
            <a:endParaRPr lang="en-US" dirty="0"/>
          </a:p>
          <a:p>
            <a:pPr lvl="1"/>
            <a:r>
              <a:rPr lang="en-US" sz="1800" dirty="0"/>
              <a:t>Memo sent to Contract Admin and Purchasing describing non-compliance</a:t>
            </a:r>
          </a:p>
          <a:p>
            <a:pPr lvl="1"/>
            <a:r>
              <a:rPr lang="en-US" sz="1800" dirty="0"/>
              <a:t>Department must document receipt of good or services</a:t>
            </a:r>
          </a:p>
        </p:txBody>
      </p:sp>
    </p:spTree>
    <p:extLst>
      <p:ext uri="{BB962C8B-B14F-4D97-AF65-F5344CB8AC3E}">
        <p14:creationId xmlns:p14="http://schemas.microsoft.com/office/powerpoint/2010/main" val="4119109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B5DC5-F11A-6134-1D12-CF0C04E75B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08D3B-7545-FF73-E5F1-9C05EF0B5B4B}"/>
              </a:ext>
            </a:extLst>
          </p:cNvPr>
          <p:cNvSpPr>
            <a:spLocks noGrp="1"/>
          </p:cNvSpPr>
          <p:nvPr>
            <p:ph type="title"/>
          </p:nvPr>
        </p:nvSpPr>
        <p:spPr/>
        <p:txBody>
          <a:bodyPr/>
          <a:lstStyle/>
          <a:p>
            <a:r>
              <a:rPr lang="en-US" dirty="0"/>
              <a:t>Key Things To Remember</a:t>
            </a:r>
          </a:p>
        </p:txBody>
      </p:sp>
      <p:sp>
        <p:nvSpPr>
          <p:cNvPr id="3" name="Content Placeholder 2">
            <a:extLst>
              <a:ext uri="{FF2B5EF4-FFF2-40B4-BE49-F238E27FC236}">
                <a16:creationId xmlns:a16="http://schemas.microsoft.com/office/drawing/2014/main" id="{35A1CF38-363F-D97C-2CD4-EC16C75D5288}"/>
              </a:ext>
            </a:extLst>
          </p:cNvPr>
          <p:cNvSpPr>
            <a:spLocks noGrp="1"/>
          </p:cNvSpPr>
          <p:nvPr>
            <p:ph sz="half" idx="1"/>
          </p:nvPr>
        </p:nvSpPr>
        <p:spPr/>
        <p:txBody>
          <a:bodyPr>
            <a:normAutofit fontScale="85000" lnSpcReduction="20000"/>
          </a:bodyPr>
          <a:lstStyle/>
          <a:p>
            <a:r>
              <a:rPr lang="en-US" dirty="0"/>
              <a:t>Read contracts especially vendor contracts.</a:t>
            </a:r>
          </a:p>
          <a:p>
            <a:r>
              <a:rPr lang="en-US" dirty="0"/>
              <a:t>Email Contract Administration even if the contract was not executed in time.</a:t>
            </a:r>
          </a:p>
          <a:p>
            <a:r>
              <a:rPr lang="en-US" dirty="0"/>
              <a:t>Foreign National Information Addendum must be completed by the vendor. (Ex. SPA section 33)</a:t>
            </a:r>
          </a:p>
          <a:p>
            <a:r>
              <a:rPr lang="en-US" dirty="0"/>
              <a:t>No Retroactive dates are allowed. </a:t>
            </a:r>
          </a:p>
          <a:p>
            <a:r>
              <a:rPr lang="en-US" dirty="0"/>
              <a:t>Address revisions made when resubmitting for additional review. </a:t>
            </a:r>
          </a:p>
          <a:p>
            <a:endParaRPr lang="en-US" dirty="0"/>
          </a:p>
        </p:txBody>
      </p:sp>
      <p:sp>
        <p:nvSpPr>
          <p:cNvPr id="4" name="Content Placeholder 3">
            <a:extLst>
              <a:ext uri="{FF2B5EF4-FFF2-40B4-BE49-F238E27FC236}">
                <a16:creationId xmlns:a16="http://schemas.microsoft.com/office/drawing/2014/main" id="{354A62D4-1888-EC75-04A2-326975F855DB}"/>
              </a:ext>
            </a:extLst>
          </p:cNvPr>
          <p:cNvSpPr>
            <a:spLocks noGrp="1"/>
          </p:cNvSpPr>
          <p:nvPr>
            <p:ph sz="half" idx="2"/>
          </p:nvPr>
        </p:nvSpPr>
        <p:spPr/>
        <p:txBody>
          <a:bodyPr>
            <a:normAutofit fontScale="85000" lnSpcReduction="20000"/>
          </a:bodyPr>
          <a:lstStyle/>
          <a:p>
            <a:r>
              <a:rPr lang="en-US" dirty="0"/>
              <a:t>Look at previous agreement for a reference. </a:t>
            </a:r>
          </a:p>
          <a:p>
            <a:r>
              <a:rPr lang="en-US" dirty="0"/>
              <a:t>When using an SPA and attaching a quote, box under section 2 must be selected. </a:t>
            </a:r>
          </a:p>
          <a:p>
            <a:r>
              <a:rPr lang="en-US" dirty="0"/>
              <a:t>Contract package must be the most recent sequence upload it in PS.</a:t>
            </a:r>
          </a:p>
          <a:p>
            <a:r>
              <a:rPr lang="en-US" dirty="0"/>
              <a:t>Only upload the executed agreement along with any referenced quote/attachment.</a:t>
            </a:r>
          </a:p>
          <a:p>
            <a:r>
              <a:rPr lang="en-US" dirty="0"/>
              <a:t>Attached vendor hold status verification to executed contracts paid with local funds.</a:t>
            </a:r>
          </a:p>
        </p:txBody>
      </p:sp>
    </p:spTree>
    <p:extLst>
      <p:ext uri="{BB962C8B-B14F-4D97-AF65-F5344CB8AC3E}">
        <p14:creationId xmlns:p14="http://schemas.microsoft.com/office/powerpoint/2010/main" val="1254276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D7DC2-34AC-E932-7F1B-9446780B84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82F5C-6062-92E3-55FF-163921E58557}"/>
              </a:ext>
            </a:extLst>
          </p:cNvPr>
          <p:cNvSpPr>
            <a:spLocks noGrp="1"/>
          </p:cNvSpPr>
          <p:nvPr>
            <p:ph type="title"/>
          </p:nvPr>
        </p:nvSpPr>
        <p:spPr/>
        <p:txBody>
          <a:bodyPr/>
          <a:lstStyle/>
          <a:p>
            <a:r>
              <a:rPr lang="en-US" dirty="0"/>
              <a:t>Key Things To Remember</a:t>
            </a:r>
          </a:p>
        </p:txBody>
      </p:sp>
      <p:sp>
        <p:nvSpPr>
          <p:cNvPr id="3" name="Content Placeholder 2">
            <a:extLst>
              <a:ext uri="{FF2B5EF4-FFF2-40B4-BE49-F238E27FC236}">
                <a16:creationId xmlns:a16="http://schemas.microsoft.com/office/drawing/2014/main" id="{F367A1FC-38A8-87B3-E6CB-81D010D0A2A0}"/>
              </a:ext>
            </a:extLst>
          </p:cNvPr>
          <p:cNvSpPr>
            <a:spLocks noGrp="1"/>
          </p:cNvSpPr>
          <p:nvPr>
            <p:ph sz="half" idx="1"/>
          </p:nvPr>
        </p:nvSpPr>
        <p:spPr/>
        <p:txBody>
          <a:bodyPr>
            <a:normAutofit fontScale="77500" lnSpcReduction="20000"/>
          </a:bodyPr>
          <a:lstStyle/>
          <a:p>
            <a:r>
              <a:rPr lang="en-US" dirty="0"/>
              <a:t>No Adobe filling signature is allowed for UHD. </a:t>
            </a:r>
          </a:p>
          <a:p>
            <a:r>
              <a:rPr lang="en-US" dirty="0"/>
              <a:t>Vendor’s name on the coversheet, vendor verification, and COI must match. Any COI exceptions should be approved by Risk Management prior to contract package submission.</a:t>
            </a:r>
          </a:p>
          <a:p>
            <a:r>
              <a:rPr lang="en-US" dirty="0"/>
              <a:t>Please read the vendor contract to ensure agreement with all terms and conditions. </a:t>
            </a:r>
          </a:p>
          <a:p>
            <a:r>
              <a:rPr lang="en-US" dirty="0"/>
              <a:t>Use all Standard document from the website, not those saved on your computer.</a:t>
            </a:r>
          </a:p>
          <a:p>
            <a:endParaRPr lang="en-US" dirty="0"/>
          </a:p>
          <a:p>
            <a:endParaRPr lang="en-US" dirty="0"/>
          </a:p>
        </p:txBody>
      </p:sp>
      <p:sp>
        <p:nvSpPr>
          <p:cNvPr id="4" name="Content Placeholder 3">
            <a:extLst>
              <a:ext uri="{FF2B5EF4-FFF2-40B4-BE49-F238E27FC236}">
                <a16:creationId xmlns:a16="http://schemas.microsoft.com/office/drawing/2014/main" id="{38EFE01C-24B9-FDD2-60BB-F1D7916C8E31}"/>
              </a:ext>
            </a:extLst>
          </p:cNvPr>
          <p:cNvSpPr>
            <a:spLocks noGrp="1"/>
          </p:cNvSpPr>
          <p:nvPr>
            <p:ph sz="half" idx="2"/>
          </p:nvPr>
        </p:nvSpPr>
        <p:spPr/>
        <p:txBody>
          <a:bodyPr>
            <a:normAutofit fontScale="77500" lnSpcReduction="20000"/>
          </a:bodyPr>
          <a:lstStyle/>
          <a:p>
            <a:r>
              <a:rPr lang="en-US" dirty="0"/>
              <a:t>Attach a copy of the standard draft to the contract package.</a:t>
            </a:r>
          </a:p>
          <a:p>
            <a:r>
              <a:rPr lang="en-US" dirty="0"/>
              <a:t>No changes can be made to a contract once OGC has approved or UHD Contract Admin has issued a contract number.</a:t>
            </a:r>
          </a:p>
          <a:p>
            <a:r>
              <a:rPr lang="en-US" dirty="0"/>
              <a:t>Ask the vendor if they are willing to sign the Standard Addendum; if not, ask what language in the addendum do they object.</a:t>
            </a:r>
          </a:p>
          <a:p>
            <a:r>
              <a:rPr lang="en-US" dirty="0"/>
              <a:t>OGC requires at least 20 business days to review and approve an agreement. </a:t>
            </a:r>
            <a:r>
              <a:rPr lang="en-US" dirty="0">
                <a:solidFill>
                  <a:srgbClr val="FF0000"/>
                </a:solidFill>
              </a:rPr>
              <a:t>(OGC does not like rushes!!!)</a:t>
            </a:r>
          </a:p>
          <a:p>
            <a:endParaRPr lang="en-US" dirty="0"/>
          </a:p>
        </p:txBody>
      </p:sp>
    </p:spTree>
    <p:extLst>
      <p:ext uri="{BB962C8B-B14F-4D97-AF65-F5344CB8AC3E}">
        <p14:creationId xmlns:p14="http://schemas.microsoft.com/office/powerpoint/2010/main" val="2713967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Me Q&amp;A: What's your favorite cover of a song from 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041" y="1070492"/>
            <a:ext cx="9360074" cy="4717016"/>
          </a:xfrm>
          <a:prstGeom prst="rect">
            <a:avLst/>
          </a:prstGeom>
        </p:spPr>
      </p:pic>
    </p:spTree>
    <p:extLst>
      <p:ext uri="{BB962C8B-B14F-4D97-AF65-F5344CB8AC3E}">
        <p14:creationId xmlns:p14="http://schemas.microsoft.com/office/powerpoint/2010/main" val="105674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10"/>
          <p:cNvSpPr/>
          <p:nvPr/>
        </p:nvSpPr>
        <p:spPr>
          <a:xfrm>
            <a:off x="6248400" y="3505200"/>
            <a:ext cx="1600200" cy="1219200"/>
          </a:xfrm>
          <a:prstGeom prst="triangle">
            <a:avLst>
              <a:gd name="adj" fmla="val 0"/>
            </a:avLst>
          </a:prstGeom>
          <a:solidFill>
            <a:schemeClr val="accent6">
              <a:lumMod val="20000"/>
              <a:lumOff val="8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Documents and Settings\cookm\Local Settings\Temporary Internet Files\Content.IE5\ILVOPOVY\MC900434403[1].wmf"/>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4005264" y="920951"/>
            <a:ext cx="4181475" cy="5016101"/>
          </a:xfrm>
          <a:prstGeom prst="rect">
            <a:avLst/>
          </a:prstGeom>
          <a:noFill/>
        </p:spPr>
      </p:pic>
    </p:spTree>
    <p:extLst>
      <p:ext uri="{BB962C8B-B14F-4D97-AF65-F5344CB8AC3E}">
        <p14:creationId xmlns:p14="http://schemas.microsoft.com/office/powerpoint/2010/main" val="150754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229600" cy="4380706"/>
          </a:xfrm>
        </p:spPr>
        <p:txBody>
          <a:bodyPr>
            <a:normAutofit/>
          </a:bodyPr>
          <a:lstStyle/>
          <a:p>
            <a:pPr>
              <a:spcAft>
                <a:spcPts val="1200"/>
              </a:spcAft>
            </a:pPr>
            <a:r>
              <a:rPr lang="en-US" sz="6600" dirty="0">
                <a:solidFill>
                  <a:schemeClr val="accent6">
                    <a:lumMod val="60000"/>
                    <a:lumOff val="40000"/>
                  </a:schemeClr>
                </a:solidFill>
                <a:latin typeface="Papyrus" pitchFamily="66" charset="0"/>
              </a:rPr>
              <a:t>Thank You </a:t>
            </a:r>
            <a:br>
              <a:rPr lang="en-US" sz="6600" dirty="0">
                <a:solidFill>
                  <a:schemeClr val="accent6">
                    <a:lumMod val="60000"/>
                    <a:lumOff val="40000"/>
                  </a:schemeClr>
                </a:solidFill>
                <a:latin typeface="Papyrus" pitchFamily="66" charset="0"/>
              </a:rPr>
            </a:br>
            <a:r>
              <a:rPr lang="en-US" sz="6600" dirty="0">
                <a:solidFill>
                  <a:schemeClr val="accent6">
                    <a:lumMod val="60000"/>
                    <a:lumOff val="40000"/>
                  </a:schemeClr>
                </a:solidFill>
                <a:latin typeface="Papyrus" pitchFamily="66" charset="0"/>
              </a:rPr>
              <a:t>for </a:t>
            </a:r>
            <a:br>
              <a:rPr lang="en-US" sz="6600" dirty="0">
                <a:solidFill>
                  <a:schemeClr val="accent6">
                    <a:lumMod val="60000"/>
                    <a:lumOff val="40000"/>
                  </a:schemeClr>
                </a:solidFill>
                <a:latin typeface="Papyrus" pitchFamily="66" charset="0"/>
              </a:rPr>
            </a:br>
            <a:r>
              <a:rPr lang="en-US" sz="6600" dirty="0">
                <a:solidFill>
                  <a:schemeClr val="accent6">
                    <a:lumMod val="60000"/>
                    <a:lumOff val="40000"/>
                  </a:schemeClr>
                </a:solidFill>
                <a:latin typeface="Papyrus" pitchFamily="66" charset="0"/>
              </a:rPr>
              <a:t>Attending</a:t>
            </a:r>
          </a:p>
        </p:txBody>
      </p:sp>
      <p:sp>
        <p:nvSpPr>
          <p:cNvPr id="3" name="TextBox 2"/>
          <p:cNvSpPr txBox="1"/>
          <p:nvPr/>
        </p:nvSpPr>
        <p:spPr>
          <a:xfrm>
            <a:off x="1943100" y="5334001"/>
            <a:ext cx="8305800"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spc="50" dirty="0">
                <a:ln w="11430"/>
                <a:solidFill>
                  <a:schemeClr val="accent6">
                    <a:lumMod val="50000"/>
                  </a:schemeClr>
                </a:solidFill>
                <a:effectLst>
                  <a:outerShdw blurRad="38100" dist="38100" dir="2700000" algn="tl">
                    <a:srgbClr val="000000">
                      <a:alpha val="43137"/>
                    </a:srgbClr>
                  </a:outerShdw>
                </a:effectLst>
                <a:latin typeface="Papyrus" pitchFamily="66" charset="0"/>
              </a:rPr>
              <a:t>Please be sure to sign the attendance sheet</a:t>
            </a:r>
          </a:p>
        </p:txBody>
      </p:sp>
    </p:spTree>
    <p:extLst>
      <p:ext uri="{BB962C8B-B14F-4D97-AF65-F5344CB8AC3E}">
        <p14:creationId xmlns:p14="http://schemas.microsoft.com/office/powerpoint/2010/main" val="275451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D8CCC-2084-D214-19A8-AE1C1E555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6544D-2D55-C31E-2187-43FCE60B277D}"/>
              </a:ext>
            </a:extLst>
          </p:cNvPr>
          <p:cNvSpPr>
            <a:spLocks noGrp="1"/>
          </p:cNvSpPr>
          <p:nvPr>
            <p:ph type="ctrTitle"/>
          </p:nvPr>
        </p:nvSpPr>
        <p:spPr/>
        <p:txBody>
          <a:bodyPr/>
          <a:lstStyle/>
          <a:p>
            <a:r>
              <a:rPr lang="en-US" dirty="0"/>
              <a:t>Contract Administration</a:t>
            </a:r>
          </a:p>
        </p:txBody>
      </p:sp>
      <p:sp>
        <p:nvSpPr>
          <p:cNvPr id="3" name="Subtitle 2">
            <a:extLst>
              <a:ext uri="{FF2B5EF4-FFF2-40B4-BE49-F238E27FC236}">
                <a16:creationId xmlns:a16="http://schemas.microsoft.com/office/drawing/2014/main" id="{C2DE57FC-D4F4-EF8B-542F-5014EB3FB573}"/>
              </a:ext>
            </a:extLst>
          </p:cNvPr>
          <p:cNvSpPr>
            <a:spLocks noGrp="1"/>
          </p:cNvSpPr>
          <p:nvPr>
            <p:ph type="subTitle" idx="1"/>
          </p:nvPr>
        </p:nvSpPr>
        <p:spPr/>
        <p:txBody>
          <a:bodyPr>
            <a:normAutofit/>
          </a:bodyPr>
          <a:lstStyle/>
          <a:p>
            <a:pPr algn="ctr"/>
            <a:r>
              <a:rPr lang="en-US" sz="2800" dirty="0"/>
              <a:t>2025 Summer Contract Training</a:t>
            </a:r>
          </a:p>
        </p:txBody>
      </p:sp>
      <p:pic>
        <p:nvPicPr>
          <p:cNvPr id="4" name="Picture 6">
            <a:extLst>
              <a:ext uri="{FF2B5EF4-FFF2-40B4-BE49-F238E27FC236}">
                <a16:creationId xmlns:a16="http://schemas.microsoft.com/office/drawing/2014/main" id="{9067E2F3-22DE-9BE7-030E-153027893ABB}"/>
              </a:ext>
            </a:extLst>
          </p:cNvPr>
          <p:cNvPicPr>
            <a:picLocks noChangeAspect="1" noChangeArrowheads="1"/>
          </p:cNvPicPr>
          <p:nvPr/>
        </p:nvPicPr>
        <p:blipFill>
          <a:blip r:embed="rId2" cstate="print"/>
          <a:srcRect/>
          <a:stretch>
            <a:fillRect/>
          </a:stretch>
        </p:blipFill>
        <p:spPr bwMode="auto">
          <a:xfrm>
            <a:off x="4395946" y="923644"/>
            <a:ext cx="1989177" cy="943352"/>
          </a:xfrm>
          <a:prstGeom prst="rect">
            <a:avLst/>
          </a:prstGeom>
          <a:noFill/>
          <a:ln w="9525">
            <a:noFill/>
            <a:miter lim="800000"/>
            <a:headEnd/>
            <a:tailEnd/>
          </a:ln>
        </p:spPr>
      </p:pic>
    </p:spTree>
    <p:extLst>
      <p:ext uri="{BB962C8B-B14F-4D97-AF65-F5344CB8AC3E}">
        <p14:creationId xmlns:p14="http://schemas.microsoft.com/office/powerpoint/2010/main" val="4151690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 Session</a:t>
            </a:r>
          </a:p>
        </p:txBody>
      </p:sp>
      <p:sp>
        <p:nvSpPr>
          <p:cNvPr id="3" name="Content Placeholder 2"/>
          <p:cNvSpPr>
            <a:spLocks noGrp="1"/>
          </p:cNvSpPr>
          <p:nvPr>
            <p:ph sz="half" idx="1"/>
          </p:nvPr>
        </p:nvSpPr>
        <p:spPr/>
        <p:txBody>
          <a:bodyPr>
            <a:normAutofit fontScale="85000" lnSpcReduction="20000"/>
          </a:bodyPr>
          <a:lstStyle/>
          <a:p>
            <a:r>
              <a:rPr lang="en-US" dirty="0"/>
              <a:t>Read contracts especially vendor contracts.</a:t>
            </a:r>
          </a:p>
          <a:p>
            <a:r>
              <a:rPr lang="en-US" dirty="0"/>
              <a:t>Email Contract Administration even if the contract was not executed in time.</a:t>
            </a:r>
          </a:p>
          <a:p>
            <a:r>
              <a:rPr lang="en-US" dirty="0"/>
              <a:t>Foreign National Information Addendum must be completed by the vendor. (Ex. SPA section 33 or SCA section 27)</a:t>
            </a:r>
          </a:p>
          <a:p>
            <a:r>
              <a:rPr lang="en-US" dirty="0"/>
              <a:t>No Retroactive dates are allowed. </a:t>
            </a:r>
          </a:p>
          <a:p>
            <a:r>
              <a:rPr lang="en-US" dirty="0"/>
              <a:t>Address revisions made when resubmitting for additional review. </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Look at previous agreement for a reference. </a:t>
            </a:r>
          </a:p>
          <a:p>
            <a:r>
              <a:rPr lang="en-US" dirty="0"/>
              <a:t>When using an SPA and attaching a quote, box under section 2 must be selected. </a:t>
            </a:r>
          </a:p>
          <a:p>
            <a:r>
              <a:rPr lang="en-US" dirty="0"/>
              <a:t>Contract package must be the most recent sequence upload it in PS.</a:t>
            </a:r>
          </a:p>
          <a:p>
            <a:r>
              <a:rPr lang="en-US" dirty="0"/>
              <a:t>Only upload the executed agreement along with any referenced quote/attachment.</a:t>
            </a:r>
          </a:p>
          <a:p>
            <a:r>
              <a:rPr lang="en-US" dirty="0"/>
              <a:t>Attached vendor hold status verification to executed contracts paid with local funds.</a:t>
            </a:r>
          </a:p>
        </p:txBody>
      </p:sp>
    </p:spTree>
    <p:extLst>
      <p:ext uri="{BB962C8B-B14F-4D97-AF65-F5344CB8AC3E}">
        <p14:creationId xmlns:p14="http://schemas.microsoft.com/office/powerpoint/2010/main" val="2596098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 Session</a:t>
            </a:r>
          </a:p>
        </p:txBody>
      </p:sp>
      <p:sp>
        <p:nvSpPr>
          <p:cNvPr id="3" name="Content Placeholder 2"/>
          <p:cNvSpPr>
            <a:spLocks noGrp="1"/>
          </p:cNvSpPr>
          <p:nvPr>
            <p:ph sz="half" idx="1"/>
          </p:nvPr>
        </p:nvSpPr>
        <p:spPr/>
        <p:txBody>
          <a:bodyPr>
            <a:normAutofit fontScale="77500" lnSpcReduction="20000"/>
          </a:bodyPr>
          <a:lstStyle/>
          <a:p>
            <a:r>
              <a:rPr lang="en-US" dirty="0"/>
              <a:t>No Adobe filling signature is allowed for UHD. </a:t>
            </a:r>
          </a:p>
          <a:p>
            <a:r>
              <a:rPr lang="en-US" dirty="0"/>
              <a:t>Vendor’s name on the coversheet, vendor verification, and COI must match. Any COI exceptions should be approved by Risk Management prior to contract package submission.</a:t>
            </a:r>
          </a:p>
          <a:p>
            <a:r>
              <a:rPr lang="en-US" dirty="0"/>
              <a:t>Please read the vendor contract to ensure agreement with all terms and conditions. </a:t>
            </a:r>
          </a:p>
          <a:p>
            <a:r>
              <a:rPr lang="en-US" dirty="0"/>
              <a:t>Use all Standard document from the website, not those saved on your computer.</a:t>
            </a:r>
          </a:p>
          <a:p>
            <a:endParaRPr lang="en-US" dirty="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No changes can be made to a contract once OGC has approved or UHD Contract Admin has issued a contract number.</a:t>
            </a:r>
          </a:p>
          <a:p>
            <a:r>
              <a:rPr lang="en-US" dirty="0"/>
              <a:t>Ask the vendor if they are willing to sign the Standard Addendum; if not, ask what language in the addendum do they object.</a:t>
            </a:r>
          </a:p>
          <a:p>
            <a:r>
              <a:rPr lang="en-US" dirty="0"/>
              <a:t>OGC requires at least 20 business days to review and approve an agreement. </a:t>
            </a:r>
            <a:r>
              <a:rPr lang="en-US" dirty="0">
                <a:solidFill>
                  <a:srgbClr val="FF0000"/>
                </a:solidFill>
              </a:rPr>
              <a:t>(OGC does not like rushes!!!)</a:t>
            </a:r>
          </a:p>
          <a:p>
            <a:endParaRPr lang="en-US" dirty="0"/>
          </a:p>
        </p:txBody>
      </p:sp>
    </p:spTree>
    <p:extLst>
      <p:ext uri="{BB962C8B-B14F-4D97-AF65-F5344CB8AC3E}">
        <p14:creationId xmlns:p14="http://schemas.microsoft.com/office/powerpoint/2010/main" val="302124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 Need a Contract?</a:t>
            </a:r>
          </a:p>
        </p:txBody>
      </p:sp>
      <p:pic>
        <p:nvPicPr>
          <p:cNvPr id="4" name="Content Placeholder 3" descr="PHILANTHROPY 2173: Generosity Day"/>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8675" y="2160588"/>
            <a:ext cx="2841451" cy="2841451"/>
          </a:xfrm>
        </p:spPr>
      </p:pic>
      <p:sp>
        <p:nvSpPr>
          <p:cNvPr id="5" name="Content Placeholder 4"/>
          <p:cNvSpPr>
            <a:spLocks noGrp="1"/>
          </p:cNvSpPr>
          <p:nvPr>
            <p:ph sz="half" idx="2"/>
          </p:nvPr>
        </p:nvSpPr>
        <p:spPr>
          <a:xfrm>
            <a:off x="4246323" y="2392470"/>
            <a:ext cx="6513534" cy="3131507"/>
          </a:xfrm>
        </p:spPr>
        <p:txBody>
          <a:bodyPr/>
          <a:lstStyle/>
          <a:p>
            <a:r>
              <a:rPr lang="en-US" sz="2400" dirty="0">
                <a:solidFill>
                  <a:srgbClr val="002060"/>
                </a:solidFill>
              </a:rPr>
              <a:t>Human performance rendering service on campus</a:t>
            </a:r>
          </a:p>
          <a:p>
            <a:endParaRPr lang="en-US" sz="2400" dirty="0">
              <a:solidFill>
                <a:srgbClr val="002060"/>
              </a:solidFill>
            </a:endParaRPr>
          </a:p>
          <a:p>
            <a:pPr eaLnBrk="0" hangingPunct="0">
              <a:defRPr/>
            </a:pPr>
            <a:r>
              <a:rPr lang="en-US" sz="2400" dirty="0">
                <a:solidFill>
                  <a:srgbClr val="002060"/>
                </a:solidFill>
              </a:rPr>
              <a:t>An off-campus event that requires facilities, catering or service, specifically for UHD</a:t>
            </a:r>
          </a:p>
          <a:p>
            <a:pPr marL="0" indent="0">
              <a:buNone/>
            </a:pPr>
            <a:endParaRPr lang="en-US" i="1" dirty="0"/>
          </a:p>
        </p:txBody>
      </p:sp>
    </p:spTree>
    <p:extLst>
      <p:ext uri="{BB962C8B-B14F-4D97-AF65-F5344CB8AC3E}">
        <p14:creationId xmlns:p14="http://schemas.microsoft.com/office/powerpoint/2010/main" val="1359465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23CDD-1FF1-8935-9761-0C7B5BB72423}"/>
              </a:ext>
            </a:extLst>
          </p:cNvPr>
          <p:cNvSpPr>
            <a:spLocks noGrp="1"/>
          </p:cNvSpPr>
          <p:nvPr>
            <p:ph type="title"/>
          </p:nvPr>
        </p:nvSpPr>
        <p:spPr/>
        <p:txBody>
          <a:bodyPr/>
          <a:lstStyle/>
          <a:p>
            <a:r>
              <a:rPr lang="en-US" dirty="0"/>
              <a:t>Q&amp;A Session</a:t>
            </a:r>
          </a:p>
        </p:txBody>
      </p:sp>
      <p:sp>
        <p:nvSpPr>
          <p:cNvPr id="3" name="Content Placeholder 2">
            <a:extLst>
              <a:ext uri="{FF2B5EF4-FFF2-40B4-BE49-F238E27FC236}">
                <a16:creationId xmlns:a16="http://schemas.microsoft.com/office/drawing/2014/main" id="{4EF24DD0-366C-EDA7-49FC-BCC151E51E83}"/>
              </a:ext>
            </a:extLst>
          </p:cNvPr>
          <p:cNvSpPr>
            <a:spLocks noGrp="1"/>
          </p:cNvSpPr>
          <p:nvPr>
            <p:ph sz="half" idx="1"/>
          </p:nvPr>
        </p:nvSpPr>
        <p:spPr>
          <a:xfrm>
            <a:off x="1298448" y="2560320"/>
            <a:ext cx="9598150" cy="3077082"/>
          </a:xfrm>
        </p:spPr>
        <p:txBody>
          <a:bodyPr/>
          <a:lstStyle/>
          <a:p>
            <a:pPr marL="0" indent="0">
              <a:buNone/>
            </a:pPr>
            <a:r>
              <a:rPr lang="en-US" sz="5400" dirty="0"/>
              <a:t>Read contracts for:</a:t>
            </a:r>
          </a:p>
          <a:p>
            <a:r>
              <a:rPr lang="en-US" sz="2800" dirty="0"/>
              <a:t>Total contract cost and/or additional cost</a:t>
            </a:r>
          </a:p>
          <a:p>
            <a:r>
              <a:rPr lang="en-US" sz="2800" dirty="0"/>
              <a:t>Contract term length </a:t>
            </a:r>
          </a:p>
          <a:p>
            <a:r>
              <a:rPr lang="en-US" sz="2800" dirty="0"/>
              <a:t>Reference documents </a:t>
            </a:r>
          </a:p>
          <a:p>
            <a:endParaRPr lang="en-US" sz="2000" dirty="0"/>
          </a:p>
          <a:p>
            <a:endParaRPr lang="en-US" sz="2000" dirty="0"/>
          </a:p>
          <a:p>
            <a:endParaRPr lang="en-US" dirty="0"/>
          </a:p>
        </p:txBody>
      </p:sp>
      <p:pic>
        <p:nvPicPr>
          <p:cNvPr id="6" name="Picture 5" descr="A cartoon face reading a book&#10;&#10;Description automatically generated">
            <a:extLst>
              <a:ext uri="{FF2B5EF4-FFF2-40B4-BE49-F238E27FC236}">
                <a16:creationId xmlns:a16="http://schemas.microsoft.com/office/drawing/2014/main" id="{6991F296-C466-3051-5511-7145F09D108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31246" y="2981830"/>
            <a:ext cx="1900403" cy="1812570"/>
          </a:xfrm>
          <a:prstGeom prst="rect">
            <a:avLst/>
          </a:prstGeom>
        </p:spPr>
      </p:pic>
    </p:spTree>
    <p:extLst>
      <p:ext uri="{BB962C8B-B14F-4D97-AF65-F5344CB8AC3E}">
        <p14:creationId xmlns:p14="http://schemas.microsoft.com/office/powerpoint/2010/main" val="4068674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I Need a Contract?</a:t>
            </a:r>
          </a:p>
        </p:txBody>
      </p:sp>
      <p:pic>
        <p:nvPicPr>
          <p:cNvPr id="6" name="Content Placeholder 5" descr="langartsprojects - &lt;strong&gt;yes or no&lt;/strong&gt;"/>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0271" y="2167003"/>
            <a:ext cx="3006109" cy="2693096"/>
          </a:xfrm>
        </p:spPr>
      </p:pic>
      <p:sp>
        <p:nvSpPr>
          <p:cNvPr id="5" name="Content Placeholder 4"/>
          <p:cNvSpPr>
            <a:spLocks noGrp="1"/>
          </p:cNvSpPr>
          <p:nvPr>
            <p:ph sz="half" idx="2"/>
          </p:nvPr>
        </p:nvSpPr>
        <p:spPr>
          <a:xfrm>
            <a:off x="3852040" y="2467296"/>
            <a:ext cx="6588691" cy="4019463"/>
          </a:xfrm>
        </p:spPr>
        <p:txBody>
          <a:bodyPr>
            <a:normAutofit fontScale="92500" lnSpcReduction="10000"/>
          </a:bodyPr>
          <a:lstStyle/>
          <a:p>
            <a:r>
              <a:rPr lang="en-US" sz="2200" dirty="0">
                <a:solidFill>
                  <a:srgbClr val="002060"/>
                </a:solidFill>
              </a:rPr>
              <a:t>Is off-campus,</a:t>
            </a:r>
          </a:p>
          <a:p>
            <a:endParaRPr lang="en-US" sz="2200" dirty="0">
              <a:solidFill>
                <a:srgbClr val="002060"/>
              </a:solidFill>
            </a:endParaRPr>
          </a:p>
          <a:p>
            <a:r>
              <a:rPr lang="en-US" sz="2200" dirty="0">
                <a:solidFill>
                  <a:srgbClr val="002060"/>
                </a:solidFill>
              </a:rPr>
              <a:t>Not associated with a major UHD event, and</a:t>
            </a:r>
          </a:p>
          <a:p>
            <a:endParaRPr lang="en-US" sz="2200" dirty="0">
              <a:solidFill>
                <a:srgbClr val="002060"/>
              </a:solidFill>
            </a:endParaRPr>
          </a:p>
          <a:p>
            <a:r>
              <a:rPr lang="en-US" sz="2200" dirty="0">
                <a:solidFill>
                  <a:srgbClr val="002060"/>
                </a:solidFill>
              </a:rPr>
              <a:t>Not specifically for UHD, i.e., is available to the general public at the same time</a:t>
            </a:r>
          </a:p>
          <a:p>
            <a:endParaRPr lang="en-US" sz="2200" dirty="0">
              <a:solidFill>
                <a:srgbClr val="002060"/>
              </a:solidFill>
            </a:endParaRPr>
          </a:p>
          <a:p>
            <a:r>
              <a:rPr lang="en-US" sz="2200" dirty="0">
                <a:solidFill>
                  <a:srgbClr val="002060"/>
                </a:solidFill>
              </a:rPr>
              <a:t>A purchase made through Texas Comptroller of Public Accounts via DIR and TXMAS; Purchasing Cooperatives (</a:t>
            </a:r>
            <a:r>
              <a:rPr lang="en-US" sz="2200" dirty="0" err="1">
                <a:solidFill>
                  <a:srgbClr val="002060"/>
                </a:solidFill>
              </a:rPr>
              <a:t>BuyBoard</a:t>
            </a:r>
            <a:r>
              <a:rPr lang="en-US" sz="2200" dirty="0">
                <a:solidFill>
                  <a:srgbClr val="002060"/>
                </a:solidFill>
              </a:rPr>
              <a:t>, Choice Partners, TIPS, etc.) - Contact Purchasing</a:t>
            </a:r>
          </a:p>
          <a:p>
            <a:pPr marL="0" indent="0">
              <a:buNone/>
            </a:pPr>
            <a:endParaRPr lang="en-US" sz="2000" i="1" dirty="0"/>
          </a:p>
        </p:txBody>
      </p:sp>
    </p:spTree>
    <p:extLst>
      <p:ext uri="{BB962C8B-B14F-4D97-AF65-F5344CB8AC3E}">
        <p14:creationId xmlns:p14="http://schemas.microsoft.com/office/powerpoint/2010/main" val="324941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Do I Need Insurance?</a:t>
            </a:r>
            <a:endParaRPr lang="en-US" dirty="0"/>
          </a:p>
        </p:txBody>
      </p:sp>
      <p:sp>
        <p:nvSpPr>
          <p:cNvPr id="6" name="Content Placeholder 5"/>
          <p:cNvSpPr>
            <a:spLocks noGrp="1"/>
          </p:cNvSpPr>
          <p:nvPr>
            <p:ph idx="1"/>
          </p:nvPr>
        </p:nvSpPr>
        <p:spPr/>
        <p:txBody>
          <a:bodyPr>
            <a:normAutofit/>
          </a:bodyPr>
          <a:lstStyle/>
          <a:p>
            <a:r>
              <a:rPr lang="en-US" sz="2400" dirty="0"/>
              <a:t>Insurance is needed if the scope of work has the potential of doing harm to an individual or damage to UHD property.</a:t>
            </a:r>
          </a:p>
          <a:p>
            <a:r>
              <a:rPr lang="en-US" sz="2400" dirty="0"/>
              <a:t>If insurance is required, make sure that it meets the contractual requirements, including general liability, auto liability, and workers compensation. If any exceptions are needed, have insurance waiver form approved by Risk Management.</a:t>
            </a:r>
          </a:p>
          <a:p>
            <a:r>
              <a:rPr lang="en-US" sz="2400" dirty="0"/>
              <a:t>If insurance is not required, the insurance waiver section of the standard contract must be initialed by Risk Management.</a:t>
            </a:r>
          </a:p>
        </p:txBody>
      </p:sp>
    </p:spTree>
    <p:extLst>
      <p:ext uri="{BB962C8B-B14F-4D97-AF65-F5344CB8AC3E}">
        <p14:creationId xmlns:p14="http://schemas.microsoft.com/office/powerpoint/2010/main" val="115244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9BA1-129A-4B98-ADF9-D607193756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5CE7EE-F877-4B38-8B31-CDDFF27EA8E0}"/>
              </a:ext>
            </a:extLst>
          </p:cNvPr>
          <p:cNvSpPr>
            <a:spLocks noGrp="1"/>
          </p:cNvSpPr>
          <p:nvPr>
            <p:ph idx="1"/>
          </p:nvPr>
        </p:nvSpPr>
        <p:spPr/>
        <p:txBody>
          <a:bodyPr>
            <a:normAutofit fontScale="92500" lnSpcReduction="20000"/>
          </a:bodyPr>
          <a:lstStyle/>
          <a:p>
            <a:pPr marL="0" indent="0" algn="ctr">
              <a:buNone/>
            </a:pPr>
            <a:r>
              <a:rPr lang="en-US" sz="4400" dirty="0"/>
              <a:t>Requisition Process </a:t>
            </a:r>
          </a:p>
          <a:p>
            <a:pPr marL="0" indent="0" algn="ctr">
              <a:buNone/>
            </a:pPr>
            <a:r>
              <a:rPr lang="en-US" sz="4400" dirty="0"/>
              <a:t>VS </a:t>
            </a:r>
          </a:p>
          <a:p>
            <a:pPr marL="0" indent="0" algn="ctr">
              <a:buNone/>
            </a:pPr>
            <a:r>
              <a:rPr lang="en-US" sz="4400" dirty="0"/>
              <a:t>Voucher Process</a:t>
            </a:r>
          </a:p>
          <a:p>
            <a:endParaRPr lang="en-US" dirty="0"/>
          </a:p>
          <a:p>
            <a:endParaRPr lang="en-US" dirty="0"/>
          </a:p>
          <a:p>
            <a:pPr algn="ctr"/>
            <a:r>
              <a:rPr lang="en-US" dirty="0"/>
              <a:t>(See contract voucher and contract requisition notes)</a:t>
            </a:r>
          </a:p>
        </p:txBody>
      </p:sp>
    </p:spTree>
    <p:extLst>
      <p:ext uri="{BB962C8B-B14F-4D97-AF65-F5344CB8AC3E}">
        <p14:creationId xmlns:p14="http://schemas.microsoft.com/office/powerpoint/2010/main" val="4171124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F99C-6977-7D03-FC55-C06AA8992F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D17BCA-25FF-7A1A-DE51-C18B78F2F50F}"/>
              </a:ext>
            </a:extLst>
          </p:cNvPr>
          <p:cNvSpPr>
            <a:spLocks noGrp="1"/>
          </p:cNvSpPr>
          <p:nvPr>
            <p:ph idx="1"/>
          </p:nvPr>
        </p:nvSpPr>
        <p:spPr/>
        <p:txBody>
          <a:bodyPr>
            <a:normAutofit/>
          </a:bodyPr>
          <a:lstStyle/>
          <a:p>
            <a:r>
              <a:rPr lang="en-US" dirty="0"/>
              <a:t>Effective March 4, 2025 Purchasing policy for contract requisitions and contract voucher amounts were updated. </a:t>
            </a:r>
          </a:p>
          <a:p>
            <a:r>
              <a:rPr lang="en-US" dirty="0"/>
              <a:t>Contract Requisitions will be required for amounts</a:t>
            </a:r>
            <a:br>
              <a:rPr lang="en-US" dirty="0"/>
            </a:br>
            <a:r>
              <a:rPr lang="en-US" dirty="0"/>
              <a:t>	$10,000.01 and over for federal funds                                                                	$15,000.01 and over for local funds</a:t>
            </a:r>
          </a:p>
          <a:p>
            <a:r>
              <a:rPr lang="en-US" dirty="0"/>
              <a:t>Contract Vouchers will be required for amounts                                        	$10k and under for federal funds                                                                   	$15k and under for local funds</a:t>
            </a:r>
          </a:p>
        </p:txBody>
      </p:sp>
    </p:spTree>
    <p:extLst>
      <p:ext uri="{BB962C8B-B14F-4D97-AF65-F5344CB8AC3E}">
        <p14:creationId xmlns:p14="http://schemas.microsoft.com/office/powerpoint/2010/main" val="3616216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Contracting Process</a:t>
            </a:r>
          </a:p>
        </p:txBody>
      </p:sp>
      <p:graphicFrame>
        <p:nvGraphicFramePr>
          <p:cNvPr id="4" name="Content Placeholder 3">
            <a:hlinkClick r:id="" action="ppaction://ole?verb=0"/>
          </p:cNvPr>
          <p:cNvGraphicFramePr>
            <a:graphicFrameLocks noGrp="1" noChangeAspect="1"/>
          </p:cNvGraphicFramePr>
          <p:nvPr>
            <p:ph idx="1"/>
            <p:extLst>
              <p:ext uri="{D42A27DB-BD31-4B8C-83A1-F6EECF244321}">
                <p14:modId xmlns:p14="http://schemas.microsoft.com/office/powerpoint/2010/main" val="431146531"/>
              </p:ext>
            </p:extLst>
          </p:nvPr>
        </p:nvGraphicFramePr>
        <p:xfrm>
          <a:off x="2881182" y="2441980"/>
          <a:ext cx="5857465" cy="3292557"/>
        </p:xfrm>
        <a:graphic>
          <a:graphicData uri="http://schemas.openxmlformats.org/presentationml/2006/ole">
            <mc:AlternateContent xmlns:mc="http://schemas.openxmlformats.org/markup-compatibility/2006">
              <mc:Choice xmlns:v="urn:schemas-microsoft-com:vml" Requires="v">
                <p:oleObj name="Presentation" r:id="rId2" imgW="3682212" imgH="2069851" progId="PowerPoint.Show.12">
                  <p:embed/>
                </p:oleObj>
              </mc:Choice>
              <mc:Fallback>
                <p:oleObj name="Presentation" r:id="rId2" imgW="3682212" imgH="2069851" progId="PowerPoint.Show.12">
                  <p:embed/>
                  <p:pic>
                    <p:nvPicPr>
                      <p:cNvPr id="2" name="Object 1">
                        <a:hlinkClick r:id="" action="ppaction://ole?verb=0"/>
                      </p:cNvPr>
                      <p:cNvPicPr/>
                      <p:nvPr/>
                    </p:nvPicPr>
                    <p:blipFill>
                      <a:blip r:embed="rId3"/>
                      <a:stretch>
                        <a:fillRect/>
                      </a:stretch>
                    </p:blipFill>
                    <p:spPr>
                      <a:xfrm>
                        <a:off x="2881182" y="2441980"/>
                        <a:ext cx="5857465" cy="3292557"/>
                      </a:xfrm>
                      <a:prstGeom prst="rect">
                        <a:avLst/>
                      </a:prstGeom>
                    </p:spPr>
                  </p:pic>
                </p:oleObj>
              </mc:Fallback>
            </mc:AlternateContent>
          </a:graphicData>
        </a:graphic>
      </p:graphicFrame>
    </p:spTree>
    <p:extLst>
      <p:ext uri="{BB962C8B-B14F-4D97-AF65-F5344CB8AC3E}">
        <p14:creationId xmlns:p14="http://schemas.microsoft.com/office/powerpoint/2010/main" val="2613898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97FDE-C112-44A8-1DED-6CCAB942B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52B844-C142-D7ED-4D25-7F3D83E37C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0D5847-41CC-FAC7-031D-00087FFFDC71}"/>
              </a:ext>
            </a:extLst>
          </p:cNvPr>
          <p:cNvSpPr>
            <a:spLocks noGrp="1"/>
          </p:cNvSpPr>
          <p:nvPr>
            <p:ph idx="1"/>
          </p:nvPr>
        </p:nvSpPr>
        <p:spPr/>
        <p:txBody>
          <a:bodyPr>
            <a:normAutofit/>
          </a:bodyPr>
          <a:lstStyle/>
          <a:p>
            <a:pPr marL="0" indent="0" algn="ctr">
              <a:buNone/>
            </a:pPr>
            <a:r>
              <a:rPr lang="en-US" sz="4400" dirty="0"/>
              <a:t>Vendor Hold Status</a:t>
            </a:r>
          </a:p>
          <a:p>
            <a:endParaRPr lang="en-US" dirty="0"/>
          </a:p>
          <a:p>
            <a:endParaRPr lang="en-US" dirty="0"/>
          </a:p>
          <a:p>
            <a:pPr algn="ctr"/>
            <a:r>
              <a:rPr lang="en-US" dirty="0"/>
              <a:t>(</a:t>
            </a:r>
            <a:r>
              <a:rPr lang="en-US" dirty="0">
                <a:hlinkClick r:id="rId2"/>
              </a:rPr>
              <a:t>Checking Vendor Hold Status | University of Houston-Downtown</a:t>
            </a:r>
            <a:r>
              <a:rPr lang="en-US" dirty="0"/>
              <a:t>)</a:t>
            </a:r>
          </a:p>
        </p:txBody>
      </p:sp>
    </p:spTree>
    <p:extLst>
      <p:ext uri="{BB962C8B-B14F-4D97-AF65-F5344CB8AC3E}">
        <p14:creationId xmlns:p14="http://schemas.microsoft.com/office/powerpoint/2010/main" val="24002431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22431</TotalTime>
  <Words>1512</Words>
  <Application>Microsoft Office PowerPoint</Application>
  <PresentationFormat>Widescreen</PresentationFormat>
  <Paragraphs>146</Paragraphs>
  <Slides>30</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Garamond</vt:lpstr>
      <vt:lpstr>Papyrus</vt:lpstr>
      <vt:lpstr>Wingdings</vt:lpstr>
      <vt:lpstr>Organic</vt:lpstr>
      <vt:lpstr>Presentation</vt:lpstr>
      <vt:lpstr>Contract Administration</vt:lpstr>
      <vt:lpstr>What is a Contract?</vt:lpstr>
      <vt:lpstr>Do I Need a Contract?</vt:lpstr>
      <vt:lpstr>Do I Need a Contract?</vt:lpstr>
      <vt:lpstr>Do I Need Insurance?</vt:lpstr>
      <vt:lpstr>PowerPoint Presentation</vt:lpstr>
      <vt:lpstr>PowerPoint Presentation</vt:lpstr>
      <vt:lpstr>Contracting Process</vt:lpstr>
      <vt:lpstr>PowerPoint Presentation</vt:lpstr>
      <vt:lpstr>PowerPoint Presentation</vt:lpstr>
      <vt:lpstr>Contracting Package</vt:lpstr>
      <vt:lpstr>Which Contract Should I Use?</vt:lpstr>
      <vt:lpstr>Which Contract Should I Use?</vt:lpstr>
      <vt:lpstr>Contracting Process</vt:lpstr>
      <vt:lpstr>Contracting Process</vt:lpstr>
      <vt:lpstr>Contracting Process</vt:lpstr>
      <vt:lpstr>Contracting Process</vt:lpstr>
      <vt:lpstr>  Contract Reminders</vt:lpstr>
      <vt:lpstr>Contract Close-out example checklist</vt:lpstr>
      <vt:lpstr>Retention of Contracts and Related Documents </vt:lpstr>
      <vt:lpstr>Contract/Procurement Noncompliance</vt:lpstr>
      <vt:lpstr>Key Things To Remember</vt:lpstr>
      <vt:lpstr>Key Things To Remember</vt:lpstr>
      <vt:lpstr>PowerPoint Presentation</vt:lpstr>
      <vt:lpstr>PowerPoint Presentation</vt:lpstr>
      <vt:lpstr>Thank You  for  Attending</vt:lpstr>
      <vt:lpstr>Contract Administration</vt:lpstr>
      <vt:lpstr>Q&amp;A Session</vt:lpstr>
      <vt:lpstr>Q&amp;A Session</vt:lpstr>
      <vt:lpstr>Q&amp;A Session</vt:lpstr>
    </vt:vector>
  </TitlesOfParts>
  <Company>University of Houston Downtown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Administration</dc:title>
  <dc:creator>Windows User</dc:creator>
  <cp:lastModifiedBy>White, LaShonda</cp:lastModifiedBy>
  <cp:revision>59</cp:revision>
  <dcterms:created xsi:type="dcterms:W3CDTF">2018-05-29T16:59:04Z</dcterms:created>
  <dcterms:modified xsi:type="dcterms:W3CDTF">2025-06-12T18:56:13Z</dcterms:modified>
</cp:coreProperties>
</file>